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0693400" cy="7556500"/>
  <p:notesSz cx="10693400" cy="75565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858" y="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2515"/>
            <a:ext cx="9089390" cy="1586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1640"/>
            <a:ext cx="7485380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636762" y="1413763"/>
            <a:ext cx="541987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310017" y="1656079"/>
            <a:ext cx="8244205" cy="50184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27545"/>
            <a:ext cx="3421888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36762" y="1413763"/>
            <a:ext cx="5419875" cy="13670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00" algn="ctr">
              <a:lnSpc>
                <a:spcPct val="100000"/>
              </a:lnSpc>
              <a:spcBef>
                <a:spcPts val="100"/>
              </a:spcBef>
            </a:pPr>
            <a:r>
              <a:rPr lang="fr-FR" spc="-250" smtClean="0"/>
              <a:t>TD  informatique de Gestion </a:t>
            </a:r>
            <a:endParaRPr spc="-180" dirty="0"/>
          </a:p>
        </p:txBody>
      </p:sp>
      <p:sp>
        <p:nvSpPr>
          <p:cNvPr id="3" name="object 3"/>
          <p:cNvSpPr/>
          <p:nvPr/>
        </p:nvSpPr>
        <p:spPr>
          <a:xfrm>
            <a:off x="774073" y="3777996"/>
            <a:ext cx="9144000" cy="3429000"/>
          </a:xfrm>
          <a:custGeom>
            <a:avLst/>
            <a:gdLst/>
            <a:ahLst/>
            <a:cxnLst/>
            <a:rect l="l" t="t" r="r" b="b"/>
            <a:pathLst>
              <a:path w="9144000" h="3429000">
                <a:moveTo>
                  <a:pt x="9143996" y="3428999"/>
                </a:moveTo>
                <a:lnTo>
                  <a:pt x="9143996" y="0"/>
                </a:lnTo>
                <a:lnTo>
                  <a:pt x="0" y="0"/>
                </a:lnTo>
                <a:lnTo>
                  <a:pt x="0" y="3428999"/>
                </a:lnTo>
                <a:lnTo>
                  <a:pt x="9143996" y="34289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22992" y="709675"/>
            <a:ext cx="464248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4" dirty="0"/>
              <a:t>Sujet3 </a:t>
            </a:r>
            <a:r>
              <a:rPr spc="-325" dirty="0"/>
              <a:t>MLD</a:t>
            </a:r>
            <a:r>
              <a:rPr spc="-360" dirty="0"/>
              <a:t> </a:t>
            </a:r>
            <a:r>
              <a:rPr spc="-140" dirty="0"/>
              <a:t>Solution</a:t>
            </a:r>
          </a:p>
        </p:txBody>
      </p:sp>
      <p:sp>
        <p:nvSpPr>
          <p:cNvPr id="3" name="object 3"/>
          <p:cNvSpPr/>
          <p:nvPr/>
        </p:nvSpPr>
        <p:spPr>
          <a:xfrm>
            <a:off x="774073" y="3777996"/>
            <a:ext cx="9144000" cy="3429000"/>
          </a:xfrm>
          <a:custGeom>
            <a:avLst/>
            <a:gdLst/>
            <a:ahLst/>
            <a:cxnLst/>
            <a:rect l="l" t="t" r="r" b="b"/>
            <a:pathLst>
              <a:path w="9144000" h="3429000">
                <a:moveTo>
                  <a:pt x="9143996" y="3428999"/>
                </a:moveTo>
                <a:lnTo>
                  <a:pt x="9143996" y="0"/>
                </a:lnTo>
                <a:lnTo>
                  <a:pt x="0" y="0"/>
                </a:lnTo>
                <a:lnTo>
                  <a:pt x="0" y="3428999"/>
                </a:lnTo>
                <a:lnTo>
                  <a:pt x="9143996" y="34289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067696" y="1473808"/>
            <a:ext cx="7992109" cy="456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08330">
              <a:lnSpc>
                <a:spcPct val="120000"/>
              </a:lnSpc>
              <a:spcBef>
                <a:spcPts val="100"/>
              </a:spcBef>
              <a:tabLst>
                <a:tab pos="1703705" algn="l"/>
                <a:tab pos="2548255" algn="l"/>
              </a:tabLst>
            </a:pPr>
            <a:r>
              <a:rPr sz="3200" spc="-495" dirty="0">
                <a:latin typeface="Arial"/>
                <a:cs typeface="Arial"/>
              </a:rPr>
              <a:t>OFFRE </a:t>
            </a:r>
            <a:r>
              <a:rPr sz="3200" spc="-100" dirty="0">
                <a:latin typeface="Arial"/>
                <a:cs typeface="Arial"/>
              </a:rPr>
              <a:t>(</a:t>
            </a:r>
            <a:r>
              <a:rPr sz="2800" u="heavy" spc="-10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NOffre</a:t>
            </a:r>
            <a:r>
              <a:rPr sz="2800" spc="-100" dirty="0">
                <a:latin typeface="Arial"/>
                <a:cs typeface="Arial"/>
              </a:rPr>
              <a:t>, </a:t>
            </a:r>
            <a:r>
              <a:rPr sz="2800" spc="-114" dirty="0">
                <a:latin typeface="Arial"/>
                <a:cs typeface="Arial"/>
              </a:rPr>
              <a:t>DateCloture, </a:t>
            </a:r>
            <a:r>
              <a:rPr sz="2800" spc="-80" dirty="0">
                <a:latin typeface="Arial"/>
                <a:cs typeface="Arial"/>
              </a:rPr>
              <a:t>Quantité, </a:t>
            </a:r>
            <a:r>
              <a:rPr sz="2800" spc="-70" dirty="0">
                <a:latin typeface="Arial"/>
                <a:cs typeface="Arial"/>
              </a:rPr>
              <a:t>#Nproduit</a:t>
            </a:r>
            <a:r>
              <a:rPr sz="3200" spc="-70" dirty="0">
                <a:latin typeface="Arial"/>
                <a:cs typeface="Arial"/>
              </a:rPr>
              <a:t>)  </a:t>
            </a:r>
            <a:r>
              <a:rPr sz="3200" spc="-365" dirty="0">
                <a:latin typeface="Arial"/>
                <a:cs typeface="Arial"/>
              </a:rPr>
              <a:t>PRODUIT</a:t>
            </a:r>
            <a:r>
              <a:rPr sz="3200" spc="-365" dirty="0">
                <a:latin typeface="Times New Roman"/>
                <a:cs typeface="Times New Roman"/>
              </a:rPr>
              <a:t>	</a:t>
            </a:r>
            <a:r>
              <a:rPr sz="3200" spc="-80" dirty="0">
                <a:latin typeface="Arial"/>
                <a:cs typeface="Arial"/>
              </a:rPr>
              <a:t>(</a:t>
            </a:r>
            <a:r>
              <a:rPr sz="2800" u="heavy" spc="-8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Nproduit</a:t>
            </a:r>
            <a:r>
              <a:rPr sz="2800" spc="-80" dirty="0">
                <a:latin typeface="Arial"/>
                <a:cs typeface="Arial"/>
              </a:rPr>
              <a:t>,NomProduit, </a:t>
            </a:r>
            <a:r>
              <a:rPr sz="2800" spc="-95" dirty="0">
                <a:latin typeface="Arial"/>
                <a:cs typeface="Arial"/>
              </a:rPr>
              <a:t>Prix_unitaire</a:t>
            </a:r>
            <a:r>
              <a:rPr sz="3200" spc="-95" dirty="0">
                <a:latin typeface="Arial"/>
                <a:cs typeface="Arial"/>
              </a:rPr>
              <a:t>)  </a:t>
            </a:r>
            <a:r>
              <a:rPr sz="3200" spc="-120" dirty="0">
                <a:latin typeface="Arial"/>
                <a:cs typeface="Arial"/>
              </a:rPr>
              <a:t>DossierInscription </a:t>
            </a:r>
            <a:r>
              <a:rPr sz="3200" spc="-125" dirty="0">
                <a:latin typeface="Arial"/>
                <a:cs typeface="Arial"/>
              </a:rPr>
              <a:t>(</a:t>
            </a:r>
            <a:r>
              <a:rPr sz="2800" u="heavy" spc="-1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NuméroDI</a:t>
            </a:r>
            <a:r>
              <a:rPr sz="2800" spc="-125" dirty="0">
                <a:latin typeface="Arial"/>
                <a:cs typeface="Arial"/>
              </a:rPr>
              <a:t>, </a:t>
            </a:r>
            <a:r>
              <a:rPr sz="2800" spc="-170" dirty="0">
                <a:latin typeface="Arial"/>
                <a:cs typeface="Arial"/>
              </a:rPr>
              <a:t>#El_Num</a:t>
            </a:r>
            <a:r>
              <a:rPr sz="3200" spc="-170" dirty="0">
                <a:latin typeface="Arial"/>
                <a:cs typeface="Arial"/>
              </a:rPr>
              <a:t>)  </a:t>
            </a:r>
            <a:r>
              <a:rPr sz="3200" spc="-434" dirty="0">
                <a:latin typeface="Arial"/>
                <a:cs typeface="Arial"/>
              </a:rPr>
              <a:t>FOURNISSEUR</a:t>
            </a:r>
            <a:r>
              <a:rPr sz="3200" spc="-434" dirty="0">
                <a:latin typeface="Times New Roman"/>
                <a:cs typeface="Times New Roman"/>
              </a:rPr>
              <a:t>	</a:t>
            </a:r>
            <a:r>
              <a:rPr sz="3200" spc="-155" dirty="0">
                <a:latin typeface="Arial"/>
                <a:cs typeface="Arial"/>
              </a:rPr>
              <a:t>(</a:t>
            </a:r>
            <a:r>
              <a:rPr sz="2800" u="heavy" spc="-15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NFournisseur</a:t>
            </a:r>
            <a:r>
              <a:rPr sz="2800" spc="-155" dirty="0">
                <a:latin typeface="Arial"/>
                <a:cs typeface="Arial"/>
              </a:rPr>
              <a:t>,NomFournisseur,</a:t>
            </a:r>
            <a:endParaRPr sz="280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</a:pPr>
            <a:r>
              <a:rPr sz="2800" spc="-170" dirty="0">
                <a:latin typeface="Arial"/>
                <a:cs typeface="Arial"/>
              </a:rPr>
              <a:t>AdresseFournisseur, </a:t>
            </a:r>
            <a:r>
              <a:rPr sz="2800" spc="-180" dirty="0">
                <a:latin typeface="Arial"/>
                <a:cs typeface="Arial"/>
              </a:rPr>
              <a:t>CodePostale,</a:t>
            </a:r>
            <a:r>
              <a:rPr sz="2800" spc="-10" dirty="0">
                <a:latin typeface="Arial"/>
                <a:cs typeface="Arial"/>
              </a:rPr>
              <a:t> </a:t>
            </a:r>
            <a:r>
              <a:rPr sz="2800" spc="-125" dirty="0">
                <a:latin typeface="Arial"/>
                <a:cs typeface="Arial"/>
              </a:rPr>
              <a:t>Ville_Fournisseur</a:t>
            </a:r>
            <a:r>
              <a:rPr sz="3200" spc="-125" dirty="0">
                <a:latin typeface="Arial"/>
                <a:cs typeface="Arial"/>
              </a:rPr>
              <a:t>)</a:t>
            </a:r>
            <a:endParaRPr sz="3200">
              <a:latin typeface="Arial"/>
              <a:cs typeface="Arial"/>
            </a:endParaRPr>
          </a:p>
          <a:p>
            <a:pPr marL="355600" marR="5080" indent="-342900">
              <a:lnSpc>
                <a:spcPct val="100600"/>
              </a:lnSpc>
              <a:spcBef>
                <a:spcPts val="790"/>
              </a:spcBef>
            </a:pPr>
            <a:r>
              <a:rPr sz="3500" spc="-280" dirty="0">
                <a:latin typeface="Arial"/>
                <a:cs typeface="Arial"/>
              </a:rPr>
              <a:t>CONTRAT</a:t>
            </a:r>
            <a:r>
              <a:rPr sz="2800" spc="-280" dirty="0">
                <a:latin typeface="Arial"/>
                <a:cs typeface="Arial"/>
              </a:rPr>
              <a:t>(</a:t>
            </a:r>
            <a:r>
              <a:rPr sz="2800" u="heavy" spc="-28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NContrat</a:t>
            </a:r>
            <a:r>
              <a:rPr sz="2800" spc="-280" dirty="0">
                <a:latin typeface="Arial"/>
                <a:cs typeface="Arial"/>
              </a:rPr>
              <a:t> </a:t>
            </a:r>
            <a:r>
              <a:rPr sz="2800" spc="-85" dirty="0">
                <a:latin typeface="Arial"/>
                <a:cs typeface="Arial"/>
              </a:rPr>
              <a:t>, </a:t>
            </a:r>
            <a:r>
              <a:rPr sz="2800" spc="-114" dirty="0">
                <a:latin typeface="Arial"/>
                <a:cs typeface="Arial"/>
              </a:rPr>
              <a:t>DateContrat, </a:t>
            </a:r>
            <a:r>
              <a:rPr sz="2800" spc="-110" dirty="0">
                <a:latin typeface="Arial"/>
                <a:cs typeface="Arial"/>
              </a:rPr>
              <a:t>Quantité_négocié,  </a:t>
            </a:r>
            <a:r>
              <a:rPr sz="2800" spc="-145" dirty="0">
                <a:latin typeface="Arial"/>
                <a:cs typeface="Arial"/>
              </a:rPr>
              <a:t>signé,#</a:t>
            </a:r>
            <a:r>
              <a:rPr sz="3200" spc="-145" dirty="0">
                <a:latin typeface="Arial"/>
                <a:cs typeface="Arial"/>
              </a:rPr>
              <a:t>Nfournisseur, </a:t>
            </a:r>
            <a:r>
              <a:rPr sz="3200" spc="-75" dirty="0">
                <a:latin typeface="Arial"/>
                <a:cs typeface="Arial"/>
              </a:rPr>
              <a:t>#Nproduit)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sz="3200" spc="-260" dirty="0">
                <a:latin typeface="Arial"/>
                <a:cs typeface="Arial"/>
              </a:rPr>
              <a:t>OFFRE_Fournisseur </a:t>
            </a:r>
            <a:r>
              <a:rPr sz="3000" spc="-110" dirty="0">
                <a:latin typeface="Arial"/>
                <a:cs typeface="Arial"/>
              </a:rPr>
              <a:t>(#</a:t>
            </a:r>
            <a:r>
              <a:rPr sz="3000" u="heavy" spc="-1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NOffre, </a:t>
            </a:r>
            <a:r>
              <a:rPr sz="3000" u="heavy" spc="-16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#NFournisseur</a:t>
            </a:r>
            <a:r>
              <a:rPr sz="3000" spc="-130" dirty="0">
                <a:latin typeface="Arial"/>
                <a:cs typeface="Arial"/>
              </a:rPr>
              <a:t> </a:t>
            </a:r>
            <a:r>
              <a:rPr sz="3200" spc="-95" dirty="0">
                <a:latin typeface="Arial"/>
                <a:cs typeface="Arial"/>
              </a:rPr>
              <a:t>)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29928" y="810259"/>
            <a:ext cx="643191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05964" algn="l"/>
              </a:tabLst>
            </a:pPr>
            <a:r>
              <a:rPr b="1" spc="-295" dirty="0">
                <a:latin typeface="Arial"/>
                <a:cs typeface="Arial"/>
              </a:rPr>
              <a:t>Sujet</a:t>
            </a:r>
            <a:r>
              <a:rPr b="1" spc="-254" dirty="0">
                <a:latin typeface="Arial"/>
                <a:cs typeface="Arial"/>
              </a:rPr>
              <a:t> </a:t>
            </a:r>
            <a:r>
              <a:rPr b="1" spc="-235" dirty="0">
                <a:latin typeface="Arial"/>
                <a:cs typeface="Arial"/>
              </a:rPr>
              <a:t>1:</a:t>
            </a:r>
            <a:r>
              <a:rPr spc="-235" dirty="0">
                <a:latin typeface="Times New Roman"/>
                <a:cs typeface="Times New Roman"/>
              </a:rPr>
              <a:t>	</a:t>
            </a:r>
            <a:r>
              <a:rPr b="1" spc="-335" dirty="0">
                <a:latin typeface="Arial"/>
                <a:cs typeface="Arial"/>
              </a:rPr>
              <a:t>Gestion </a:t>
            </a:r>
            <a:r>
              <a:rPr b="1" spc="-275" dirty="0">
                <a:latin typeface="Arial"/>
                <a:cs typeface="Arial"/>
              </a:rPr>
              <a:t>d’une</a:t>
            </a:r>
            <a:r>
              <a:rPr b="1" spc="-220" dirty="0">
                <a:latin typeface="Arial"/>
                <a:cs typeface="Arial"/>
              </a:rPr>
              <a:t> </a:t>
            </a:r>
            <a:r>
              <a:rPr b="1" spc="-400" dirty="0">
                <a:latin typeface="Arial"/>
                <a:cs typeface="Arial"/>
              </a:rPr>
              <a:t>PME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482229" y="1651507"/>
            <a:ext cx="8214359" cy="4780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350">
              <a:lnSpc>
                <a:spcPct val="100000"/>
              </a:lnSpc>
              <a:spcBef>
                <a:spcPts val="100"/>
              </a:spcBef>
            </a:pPr>
            <a:r>
              <a:rPr sz="2000" spc="-90" dirty="0">
                <a:latin typeface="Arial"/>
                <a:cs typeface="Arial"/>
              </a:rPr>
              <a:t>Soit </a:t>
            </a:r>
            <a:r>
              <a:rPr sz="2000" spc="-80" dirty="0">
                <a:latin typeface="Arial"/>
                <a:cs typeface="Arial"/>
              </a:rPr>
              <a:t>une </a:t>
            </a:r>
            <a:r>
              <a:rPr sz="2000" spc="-204" dirty="0">
                <a:latin typeface="Arial"/>
                <a:cs typeface="Arial"/>
              </a:rPr>
              <a:t>PME </a:t>
            </a:r>
            <a:r>
              <a:rPr sz="2000" spc="-105" dirty="0">
                <a:latin typeface="Arial"/>
                <a:cs typeface="Arial"/>
              </a:rPr>
              <a:t>spécialisée </a:t>
            </a:r>
            <a:r>
              <a:rPr sz="2000" spc="-125" dirty="0">
                <a:latin typeface="Arial"/>
                <a:cs typeface="Arial"/>
              </a:rPr>
              <a:t>dans </a:t>
            </a:r>
            <a:r>
              <a:rPr sz="2000" spc="-75" dirty="0">
                <a:latin typeface="Arial"/>
                <a:cs typeface="Arial"/>
              </a:rPr>
              <a:t>la </a:t>
            </a:r>
            <a:r>
              <a:rPr sz="2000" spc="-100" dirty="0">
                <a:latin typeface="Arial"/>
                <a:cs typeface="Arial"/>
              </a:rPr>
              <a:t>mise </a:t>
            </a:r>
            <a:r>
              <a:rPr sz="2000" spc="-155" dirty="0">
                <a:latin typeface="Arial"/>
                <a:cs typeface="Arial"/>
              </a:rPr>
              <a:t>à </a:t>
            </a:r>
            <a:r>
              <a:rPr sz="2000" spc="-55" dirty="0">
                <a:latin typeface="Arial"/>
                <a:cs typeface="Arial"/>
              </a:rPr>
              <a:t>disposition </a:t>
            </a:r>
            <a:r>
              <a:rPr sz="2000" spc="-135" dirty="0">
                <a:latin typeface="Arial"/>
                <a:cs typeface="Arial"/>
              </a:rPr>
              <a:t>des </a:t>
            </a:r>
            <a:r>
              <a:rPr sz="2000" spc="-95" dirty="0">
                <a:latin typeface="Arial"/>
                <a:cs typeface="Arial"/>
              </a:rPr>
              <a:t>employés </a:t>
            </a:r>
            <a:r>
              <a:rPr sz="2000" spc="-40" dirty="0">
                <a:latin typeface="Arial"/>
                <a:cs typeface="Arial"/>
              </a:rPr>
              <a:t>pour </a:t>
            </a:r>
            <a:r>
              <a:rPr sz="2000" spc="-55" dirty="0">
                <a:latin typeface="Arial"/>
                <a:cs typeface="Arial"/>
              </a:rPr>
              <a:t>le  </a:t>
            </a:r>
            <a:r>
              <a:rPr sz="2000" spc="-65" dirty="0">
                <a:latin typeface="Arial"/>
                <a:cs typeface="Arial"/>
              </a:rPr>
              <a:t>compte </a:t>
            </a:r>
            <a:r>
              <a:rPr sz="2000" spc="-190" dirty="0">
                <a:latin typeface="Arial"/>
                <a:cs typeface="Arial"/>
              </a:rPr>
              <a:t>ses </a:t>
            </a:r>
            <a:r>
              <a:rPr sz="2000" spc="-65" dirty="0">
                <a:latin typeface="Arial"/>
                <a:cs typeface="Arial"/>
              </a:rPr>
              <a:t>clients. </a:t>
            </a:r>
            <a:r>
              <a:rPr sz="2000" spc="-140" dirty="0">
                <a:latin typeface="Arial"/>
                <a:cs typeface="Arial"/>
              </a:rPr>
              <a:t>Chaque </a:t>
            </a:r>
            <a:r>
              <a:rPr sz="2000" spc="-35" dirty="0">
                <a:latin typeface="Arial"/>
                <a:cs typeface="Arial"/>
              </a:rPr>
              <a:t>intervention </a:t>
            </a:r>
            <a:r>
              <a:rPr sz="2000" spc="-75" dirty="0">
                <a:latin typeface="Arial"/>
                <a:cs typeface="Arial"/>
              </a:rPr>
              <a:t>donne </a:t>
            </a:r>
            <a:r>
              <a:rPr sz="2000" spc="-40" dirty="0">
                <a:latin typeface="Arial"/>
                <a:cs typeface="Arial"/>
              </a:rPr>
              <a:t>lieu </a:t>
            </a:r>
            <a:r>
              <a:rPr sz="2000" spc="-155" dirty="0">
                <a:latin typeface="Arial"/>
                <a:cs typeface="Arial"/>
              </a:rPr>
              <a:t>à </a:t>
            </a:r>
            <a:r>
              <a:rPr sz="2000" spc="-60" dirty="0">
                <a:latin typeface="Arial"/>
                <a:cs typeface="Arial"/>
              </a:rPr>
              <a:t>un </a:t>
            </a:r>
            <a:r>
              <a:rPr sz="2000" spc="-40" dirty="0">
                <a:latin typeface="Arial"/>
                <a:cs typeface="Arial"/>
              </a:rPr>
              <a:t>contrat </a:t>
            </a:r>
            <a:r>
              <a:rPr sz="2000" spc="-150" dirty="0">
                <a:latin typeface="Arial"/>
                <a:cs typeface="Arial"/>
              </a:rPr>
              <a:t>avec </a:t>
            </a:r>
            <a:r>
              <a:rPr sz="2000" spc="-55" dirty="0">
                <a:latin typeface="Arial"/>
                <a:cs typeface="Arial"/>
              </a:rPr>
              <a:t>le</a:t>
            </a:r>
            <a:r>
              <a:rPr sz="2000" spc="-175" dirty="0">
                <a:latin typeface="Arial"/>
                <a:cs typeface="Arial"/>
              </a:rPr>
              <a:t> </a:t>
            </a:r>
            <a:r>
              <a:rPr sz="2000" spc="-40" dirty="0">
                <a:latin typeface="Arial"/>
                <a:cs typeface="Arial"/>
              </a:rPr>
              <a:t>client.</a:t>
            </a:r>
            <a:endParaRPr sz="2000">
              <a:latin typeface="Arial"/>
              <a:cs typeface="Arial"/>
            </a:endParaRPr>
          </a:p>
          <a:p>
            <a:pPr marL="583565" marR="3604895" indent="-571500">
              <a:lnSpc>
                <a:spcPct val="120000"/>
              </a:lnSpc>
            </a:pPr>
            <a:r>
              <a:rPr sz="2000" spc="-204" dirty="0">
                <a:latin typeface="Arial"/>
                <a:cs typeface="Arial"/>
              </a:rPr>
              <a:t>Les </a:t>
            </a:r>
            <a:r>
              <a:rPr sz="2000" spc="-70" dirty="0">
                <a:latin typeface="Arial"/>
                <a:cs typeface="Arial"/>
              </a:rPr>
              <a:t>principales </a:t>
            </a:r>
            <a:r>
              <a:rPr sz="2000" spc="-45" dirty="0">
                <a:latin typeface="Arial"/>
                <a:cs typeface="Arial"/>
              </a:rPr>
              <a:t>informations </a:t>
            </a:r>
            <a:r>
              <a:rPr sz="2000" spc="-60" dirty="0">
                <a:latin typeface="Arial"/>
                <a:cs typeface="Arial"/>
              </a:rPr>
              <a:t>du </a:t>
            </a:r>
            <a:r>
              <a:rPr sz="2000" spc="-40" dirty="0">
                <a:latin typeface="Arial"/>
                <a:cs typeface="Arial"/>
              </a:rPr>
              <a:t>contrat</a:t>
            </a:r>
            <a:r>
              <a:rPr sz="2000" spc="-210" dirty="0">
                <a:latin typeface="Arial"/>
                <a:cs typeface="Arial"/>
              </a:rPr>
              <a:t> </a:t>
            </a:r>
            <a:r>
              <a:rPr sz="2000" spc="-55" dirty="0">
                <a:latin typeface="Arial"/>
                <a:cs typeface="Arial"/>
              </a:rPr>
              <a:t>sont:  </a:t>
            </a:r>
            <a:r>
              <a:rPr sz="2000" spc="-215" dirty="0">
                <a:latin typeface="Arial"/>
                <a:cs typeface="Arial"/>
              </a:rPr>
              <a:t>La </a:t>
            </a:r>
            <a:r>
              <a:rPr sz="2000" spc="-55" dirty="0">
                <a:latin typeface="Arial"/>
                <a:cs typeface="Arial"/>
              </a:rPr>
              <a:t>description </a:t>
            </a:r>
            <a:r>
              <a:rPr sz="2000" spc="-90" dirty="0">
                <a:latin typeface="Arial"/>
                <a:cs typeface="Arial"/>
              </a:rPr>
              <a:t>de</a:t>
            </a:r>
            <a:r>
              <a:rPr sz="2000" spc="-60" dirty="0">
                <a:latin typeface="Arial"/>
                <a:cs typeface="Arial"/>
              </a:rPr>
              <a:t> </a:t>
            </a:r>
            <a:r>
              <a:rPr sz="2000" spc="-25" dirty="0">
                <a:latin typeface="Arial"/>
                <a:cs typeface="Arial"/>
              </a:rPr>
              <a:t>l’intervention</a:t>
            </a:r>
            <a:endParaRPr sz="2000">
              <a:latin typeface="Arial"/>
              <a:cs typeface="Arial"/>
            </a:endParaRPr>
          </a:p>
          <a:p>
            <a:pPr marL="583565">
              <a:lnSpc>
                <a:spcPct val="100000"/>
              </a:lnSpc>
              <a:spcBef>
                <a:spcPts val="480"/>
              </a:spcBef>
            </a:pPr>
            <a:r>
              <a:rPr sz="2000" spc="-215" dirty="0">
                <a:latin typeface="Arial"/>
                <a:cs typeface="Arial"/>
              </a:rPr>
              <a:t>La </a:t>
            </a:r>
            <a:r>
              <a:rPr sz="2000" spc="-70" dirty="0">
                <a:latin typeface="Arial"/>
                <a:cs typeface="Arial"/>
              </a:rPr>
              <a:t>date </a:t>
            </a:r>
            <a:r>
              <a:rPr sz="2000" spc="-60" dirty="0">
                <a:latin typeface="Arial"/>
                <a:cs typeface="Arial"/>
              </a:rPr>
              <a:t>du </a:t>
            </a:r>
            <a:r>
              <a:rPr sz="2000" spc="-40" dirty="0">
                <a:latin typeface="Arial"/>
                <a:cs typeface="Arial"/>
              </a:rPr>
              <a:t>début </a:t>
            </a:r>
            <a:r>
              <a:rPr sz="2000" spc="-90" dirty="0">
                <a:latin typeface="Arial"/>
                <a:cs typeface="Arial"/>
              </a:rPr>
              <a:t>de</a:t>
            </a:r>
            <a:r>
              <a:rPr sz="2000" spc="-190" dirty="0">
                <a:latin typeface="Arial"/>
                <a:cs typeface="Arial"/>
              </a:rPr>
              <a:t> </a:t>
            </a:r>
            <a:r>
              <a:rPr sz="2000" spc="-25" dirty="0">
                <a:latin typeface="Arial"/>
                <a:cs typeface="Arial"/>
              </a:rPr>
              <a:t>l’intervention</a:t>
            </a:r>
            <a:endParaRPr sz="2000">
              <a:latin typeface="Arial"/>
              <a:cs typeface="Arial"/>
            </a:endParaRPr>
          </a:p>
          <a:p>
            <a:pPr marL="12700" marR="5080" indent="571500">
              <a:lnSpc>
                <a:spcPct val="100000"/>
              </a:lnSpc>
              <a:spcBef>
                <a:spcPts val="480"/>
              </a:spcBef>
            </a:pPr>
            <a:r>
              <a:rPr sz="2000" spc="-215" dirty="0">
                <a:latin typeface="Arial"/>
                <a:cs typeface="Arial"/>
              </a:rPr>
              <a:t>La </a:t>
            </a:r>
            <a:r>
              <a:rPr sz="2000" spc="-40" dirty="0">
                <a:latin typeface="Arial"/>
                <a:cs typeface="Arial"/>
              </a:rPr>
              <a:t>qualification </a:t>
            </a:r>
            <a:r>
              <a:rPr sz="2000" spc="-95" dirty="0">
                <a:latin typeface="Arial"/>
                <a:cs typeface="Arial"/>
              </a:rPr>
              <a:t>précise </a:t>
            </a:r>
            <a:r>
              <a:rPr sz="2000" spc="-90" dirty="0">
                <a:latin typeface="Arial"/>
                <a:cs typeface="Arial"/>
              </a:rPr>
              <a:t>de </a:t>
            </a:r>
            <a:r>
              <a:rPr sz="2000" spc="-105" dirty="0">
                <a:latin typeface="Arial"/>
                <a:cs typeface="Arial"/>
              </a:rPr>
              <a:t>chaque </a:t>
            </a:r>
            <a:r>
              <a:rPr sz="2000" spc="-45" dirty="0">
                <a:latin typeface="Arial"/>
                <a:cs typeface="Arial"/>
              </a:rPr>
              <a:t>intervenant </a:t>
            </a:r>
            <a:r>
              <a:rPr sz="2000" spc="-15" dirty="0">
                <a:latin typeface="Arial"/>
                <a:cs typeface="Arial"/>
              </a:rPr>
              <a:t>(il </a:t>
            </a:r>
            <a:r>
              <a:rPr sz="2000" spc="-90" dirty="0">
                <a:latin typeface="Arial"/>
                <a:cs typeface="Arial"/>
              </a:rPr>
              <a:t>existe </a:t>
            </a:r>
            <a:r>
              <a:rPr sz="2000" spc="-75" dirty="0">
                <a:latin typeface="Arial"/>
                <a:cs typeface="Arial"/>
              </a:rPr>
              <a:t>une </a:t>
            </a:r>
            <a:r>
              <a:rPr sz="2000" spc="-65" dirty="0">
                <a:latin typeface="Arial"/>
                <a:cs typeface="Arial"/>
              </a:rPr>
              <a:t>vingtaine </a:t>
            </a:r>
            <a:r>
              <a:rPr sz="2000" spc="-90" dirty="0">
                <a:latin typeface="Arial"/>
                <a:cs typeface="Arial"/>
              </a:rPr>
              <a:t>de  </a:t>
            </a:r>
            <a:r>
              <a:rPr sz="2000" spc="-55" dirty="0">
                <a:latin typeface="Arial"/>
                <a:cs typeface="Arial"/>
              </a:rPr>
              <a:t>qualifications</a:t>
            </a:r>
            <a:r>
              <a:rPr sz="2000" spc="-105" dirty="0">
                <a:latin typeface="Arial"/>
                <a:cs typeface="Arial"/>
              </a:rPr>
              <a:t> </a:t>
            </a:r>
            <a:r>
              <a:rPr sz="2000" spc="-100" dirty="0">
                <a:latin typeface="Arial"/>
                <a:cs typeface="Arial"/>
              </a:rPr>
              <a:t>possibles)</a:t>
            </a:r>
            <a:endParaRPr sz="2000">
              <a:latin typeface="Arial"/>
              <a:cs typeface="Arial"/>
            </a:endParaRPr>
          </a:p>
          <a:p>
            <a:pPr marL="583565">
              <a:lnSpc>
                <a:spcPct val="100000"/>
              </a:lnSpc>
              <a:spcBef>
                <a:spcPts val="480"/>
              </a:spcBef>
            </a:pPr>
            <a:r>
              <a:rPr sz="2000" spc="-195" dirty="0">
                <a:latin typeface="Arial"/>
                <a:cs typeface="Arial"/>
              </a:rPr>
              <a:t>Le </a:t>
            </a:r>
            <a:r>
              <a:rPr sz="2000" spc="-65" dirty="0">
                <a:latin typeface="Arial"/>
                <a:cs typeface="Arial"/>
              </a:rPr>
              <a:t>nombre </a:t>
            </a:r>
            <a:r>
              <a:rPr sz="2000" spc="-80" dirty="0">
                <a:latin typeface="Arial"/>
                <a:cs typeface="Arial"/>
              </a:rPr>
              <a:t>d’employé </a:t>
            </a:r>
            <a:r>
              <a:rPr sz="2000" spc="-70" dirty="0">
                <a:latin typeface="Arial"/>
                <a:cs typeface="Arial"/>
              </a:rPr>
              <a:t>prévu </a:t>
            </a:r>
            <a:r>
              <a:rPr sz="2000" spc="-40" dirty="0">
                <a:latin typeface="Arial"/>
                <a:cs typeface="Arial"/>
              </a:rPr>
              <a:t>pour </a:t>
            </a:r>
            <a:r>
              <a:rPr sz="2000" spc="-135" dirty="0">
                <a:latin typeface="Arial"/>
                <a:cs typeface="Arial"/>
              </a:rPr>
              <a:t>x</a:t>
            </a:r>
            <a:r>
              <a:rPr sz="2000" spc="-250" dirty="0">
                <a:latin typeface="Arial"/>
                <a:cs typeface="Arial"/>
              </a:rPr>
              <a:t> </a:t>
            </a:r>
            <a:r>
              <a:rPr sz="2000" spc="-65" dirty="0">
                <a:latin typeface="Arial"/>
                <a:cs typeface="Arial"/>
              </a:rPr>
              <a:t>jours</a:t>
            </a:r>
            <a:endParaRPr sz="200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480"/>
              </a:spcBef>
            </a:pPr>
            <a:r>
              <a:rPr sz="2000" spc="-175" dirty="0">
                <a:latin typeface="Arial"/>
                <a:cs typeface="Arial"/>
              </a:rPr>
              <a:t>A </a:t>
            </a:r>
            <a:r>
              <a:rPr sz="2000" spc="-105" dirty="0">
                <a:latin typeface="Arial"/>
                <a:cs typeface="Arial"/>
              </a:rPr>
              <a:t>chaque </a:t>
            </a:r>
            <a:r>
              <a:rPr sz="2000" spc="-40" dirty="0">
                <a:latin typeface="Arial"/>
                <a:cs typeface="Arial"/>
              </a:rPr>
              <a:t>qualification </a:t>
            </a:r>
            <a:r>
              <a:rPr sz="2000" spc="-80" dirty="0">
                <a:latin typeface="Arial"/>
                <a:cs typeface="Arial"/>
              </a:rPr>
              <a:t>correspond </a:t>
            </a:r>
            <a:r>
              <a:rPr sz="2000" spc="-65" dirty="0">
                <a:latin typeface="Arial"/>
                <a:cs typeface="Arial"/>
              </a:rPr>
              <a:t>un </a:t>
            </a:r>
            <a:r>
              <a:rPr sz="2000" spc="5" dirty="0">
                <a:latin typeface="Arial"/>
                <a:cs typeface="Arial"/>
              </a:rPr>
              <a:t>tarif </a:t>
            </a:r>
            <a:r>
              <a:rPr sz="2000" spc="-55" dirty="0">
                <a:latin typeface="Arial"/>
                <a:cs typeface="Arial"/>
              </a:rPr>
              <a:t>journalier. </a:t>
            </a:r>
            <a:r>
              <a:rPr sz="2000" spc="-215" dirty="0">
                <a:latin typeface="Arial"/>
                <a:cs typeface="Arial"/>
              </a:rPr>
              <a:t>La </a:t>
            </a:r>
            <a:r>
              <a:rPr sz="2000" spc="-200" dirty="0">
                <a:latin typeface="Arial"/>
                <a:cs typeface="Arial"/>
              </a:rPr>
              <a:t>PME </a:t>
            </a:r>
            <a:r>
              <a:rPr sz="2000" spc="-114" dirty="0">
                <a:latin typeface="Arial"/>
                <a:cs typeface="Arial"/>
              </a:rPr>
              <a:t>s’accorde </a:t>
            </a:r>
            <a:r>
              <a:rPr sz="2000" spc="-90" dirty="0">
                <a:latin typeface="Arial"/>
                <a:cs typeface="Arial"/>
              </a:rPr>
              <a:t>en  </a:t>
            </a:r>
            <a:r>
              <a:rPr sz="2000" spc="-35" dirty="0">
                <a:latin typeface="Arial"/>
                <a:cs typeface="Arial"/>
              </a:rPr>
              <a:t>interne </a:t>
            </a:r>
            <a:r>
              <a:rPr sz="2000" spc="-80" dirty="0">
                <a:latin typeface="Arial"/>
                <a:cs typeface="Arial"/>
              </a:rPr>
              <a:t>une </a:t>
            </a:r>
            <a:r>
              <a:rPr sz="2000" spc="-60" dirty="0">
                <a:latin typeface="Arial"/>
                <a:cs typeface="Arial"/>
              </a:rPr>
              <a:t>certaine </a:t>
            </a:r>
            <a:r>
              <a:rPr sz="2000" spc="-120" dirty="0">
                <a:latin typeface="Arial"/>
                <a:cs typeface="Arial"/>
              </a:rPr>
              <a:t>souplesse </a:t>
            </a:r>
            <a:r>
              <a:rPr sz="2000" spc="-85" dirty="0">
                <a:latin typeface="Arial"/>
                <a:cs typeface="Arial"/>
              </a:rPr>
              <a:t>sur </a:t>
            </a:r>
            <a:r>
              <a:rPr sz="2000" spc="-75" dirty="0">
                <a:latin typeface="Arial"/>
                <a:cs typeface="Arial"/>
              </a:rPr>
              <a:t>la </a:t>
            </a:r>
            <a:r>
              <a:rPr sz="2000" spc="-40" dirty="0">
                <a:latin typeface="Arial"/>
                <a:cs typeface="Arial"/>
              </a:rPr>
              <a:t>détermination </a:t>
            </a:r>
            <a:r>
              <a:rPr sz="2000" spc="-100" dirty="0">
                <a:latin typeface="Arial"/>
                <a:cs typeface="Arial"/>
              </a:rPr>
              <a:t>précise </a:t>
            </a:r>
            <a:r>
              <a:rPr sz="2000" spc="-90" dirty="0">
                <a:latin typeface="Arial"/>
                <a:cs typeface="Arial"/>
              </a:rPr>
              <a:t>de </a:t>
            </a:r>
            <a:r>
              <a:rPr sz="2000" spc="-75" dirty="0">
                <a:latin typeface="Arial"/>
                <a:cs typeface="Arial"/>
              </a:rPr>
              <a:t>la </a:t>
            </a:r>
            <a:r>
              <a:rPr sz="2000" spc="-40" dirty="0">
                <a:latin typeface="Arial"/>
                <a:cs typeface="Arial"/>
              </a:rPr>
              <a:t>qualification  </a:t>
            </a:r>
            <a:r>
              <a:rPr sz="2000" spc="-90" dirty="0">
                <a:latin typeface="Arial"/>
                <a:cs typeface="Arial"/>
              </a:rPr>
              <a:t>de </a:t>
            </a:r>
            <a:r>
              <a:rPr sz="2000" spc="-114" dirty="0">
                <a:latin typeface="Arial"/>
                <a:cs typeface="Arial"/>
              </a:rPr>
              <a:t>son </a:t>
            </a:r>
            <a:r>
              <a:rPr sz="2000" spc="-80" dirty="0">
                <a:latin typeface="Arial"/>
                <a:cs typeface="Arial"/>
              </a:rPr>
              <a:t>personnel </a:t>
            </a:r>
            <a:r>
              <a:rPr sz="2000" spc="-90" dirty="0">
                <a:latin typeface="Arial"/>
                <a:cs typeface="Arial"/>
              </a:rPr>
              <a:t>en </a:t>
            </a:r>
            <a:r>
              <a:rPr sz="2000" spc="-65" dirty="0">
                <a:latin typeface="Arial"/>
                <a:cs typeface="Arial"/>
              </a:rPr>
              <a:t>procédant </a:t>
            </a:r>
            <a:r>
              <a:rPr sz="2000" spc="-90" dirty="0">
                <a:latin typeface="Arial"/>
                <a:cs typeface="Arial"/>
              </a:rPr>
              <a:t>de </a:t>
            </a:r>
            <a:r>
              <a:rPr sz="2000" spc="-75" dirty="0">
                <a:latin typeface="Arial"/>
                <a:cs typeface="Arial"/>
              </a:rPr>
              <a:t>la manière</a:t>
            </a:r>
            <a:r>
              <a:rPr sz="2000" spc="-260" dirty="0">
                <a:latin typeface="Arial"/>
                <a:cs typeface="Arial"/>
              </a:rPr>
              <a:t> </a:t>
            </a:r>
            <a:r>
              <a:rPr sz="2000" spc="-80" dirty="0">
                <a:latin typeface="Arial"/>
                <a:cs typeface="Arial"/>
              </a:rPr>
              <a:t>suivante:</a:t>
            </a:r>
            <a:endParaRPr sz="200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480"/>
              </a:spcBef>
            </a:pPr>
            <a:r>
              <a:rPr sz="2000" spc="-140" dirty="0">
                <a:latin typeface="Arial"/>
                <a:cs typeface="Arial"/>
              </a:rPr>
              <a:t>Chaque </a:t>
            </a:r>
            <a:r>
              <a:rPr sz="2000" spc="-90" dirty="0">
                <a:latin typeface="Arial"/>
                <a:cs typeface="Arial"/>
              </a:rPr>
              <a:t>personne </a:t>
            </a:r>
            <a:r>
              <a:rPr sz="2000" spc="-125" dirty="0">
                <a:latin typeface="Arial"/>
                <a:cs typeface="Arial"/>
              </a:rPr>
              <a:t>possède </a:t>
            </a:r>
            <a:r>
              <a:rPr sz="2000" spc="-155" dirty="0">
                <a:latin typeface="Arial"/>
                <a:cs typeface="Arial"/>
              </a:rPr>
              <a:t>a </a:t>
            </a:r>
            <a:r>
              <a:rPr sz="2000" spc="-10" dirty="0">
                <a:latin typeface="Arial"/>
                <a:cs typeface="Arial"/>
              </a:rPr>
              <a:t>priori </a:t>
            </a:r>
            <a:r>
              <a:rPr sz="2000" spc="-80" dirty="0">
                <a:latin typeface="Arial"/>
                <a:cs typeface="Arial"/>
              </a:rPr>
              <a:t>une </a:t>
            </a:r>
            <a:r>
              <a:rPr sz="2000" spc="-40" dirty="0">
                <a:latin typeface="Arial"/>
                <a:cs typeface="Arial"/>
              </a:rPr>
              <a:t>qualification </a:t>
            </a:r>
            <a:r>
              <a:rPr sz="2000" spc="-90" dirty="0">
                <a:latin typeface="Arial"/>
                <a:cs typeface="Arial"/>
              </a:rPr>
              <a:t>de</a:t>
            </a:r>
            <a:r>
              <a:rPr sz="2000" spc="-240" dirty="0">
                <a:latin typeface="Arial"/>
                <a:cs typeface="Arial"/>
              </a:rPr>
              <a:t> </a:t>
            </a:r>
            <a:r>
              <a:rPr sz="2000" spc="-125" dirty="0">
                <a:latin typeface="Arial"/>
                <a:cs typeface="Arial"/>
              </a:rPr>
              <a:t>base.</a:t>
            </a:r>
            <a:endParaRPr sz="200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480"/>
              </a:spcBef>
            </a:pPr>
            <a:r>
              <a:rPr sz="2000" spc="-175" dirty="0">
                <a:latin typeface="Arial"/>
                <a:cs typeface="Arial"/>
              </a:rPr>
              <a:t>A </a:t>
            </a:r>
            <a:r>
              <a:rPr sz="2000" spc="-105" dirty="0">
                <a:latin typeface="Arial"/>
                <a:cs typeface="Arial"/>
              </a:rPr>
              <a:t>chaque </a:t>
            </a:r>
            <a:r>
              <a:rPr sz="2000" spc="-35" dirty="0">
                <a:latin typeface="Arial"/>
                <a:cs typeface="Arial"/>
              </a:rPr>
              <a:t>intervention </a:t>
            </a:r>
            <a:r>
              <a:rPr sz="2000" spc="10" dirty="0">
                <a:latin typeface="Arial"/>
                <a:cs typeface="Arial"/>
              </a:rPr>
              <a:t>il </a:t>
            </a:r>
            <a:r>
              <a:rPr sz="2000" spc="-85" dirty="0">
                <a:latin typeface="Arial"/>
                <a:cs typeface="Arial"/>
              </a:rPr>
              <a:t>est </a:t>
            </a:r>
            <a:r>
              <a:rPr sz="2000" spc="-90" dirty="0">
                <a:latin typeface="Arial"/>
                <a:cs typeface="Arial"/>
              </a:rPr>
              <a:t>possible de </a:t>
            </a:r>
            <a:r>
              <a:rPr sz="2000" spc="-65" dirty="0">
                <a:latin typeface="Arial"/>
                <a:cs typeface="Arial"/>
              </a:rPr>
              <a:t>réajuster </a:t>
            </a:r>
            <a:r>
              <a:rPr sz="2000" spc="-75" dirty="0">
                <a:latin typeface="Arial"/>
                <a:cs typeface="Arial"/>
              </a:rPr>
              <a:t>la </a:t>
            </a:r>
            <a:r>
              <a:rPr sz="2000" spc="-40" dirty="0">
                <a:latin typeface="Arial"/>
                <a:cs typeface="Arial"/>
              </a:rPr>
              <a:t>qualification. </a:t>
            </a:r>
            <a:r>
              <a:rPr sz="2000" spc="-215" dirty="0">
                <a:latin typeface="Arial"/>
                <a:cs typeface="Arial"/>
              </a:rPr>
              <a:t>La  </a:t>
            </a:r>
            <a:r>
              <a:rPr sz="2000" spc="-40" dirty="0">
                <a:latin typeface="Arial"/>
                <a:cs typeface="Arial"/>
              </a:rPr>
              <a:t>qualification </a:t>
            </a:r>
            <a:r>
              <a:rPr sz="2000" spc="-30" dirty="0">
                <a:latin typeface="Arial"/>
                <a:cs typeface="Arial"/>
              </a:rPr>
              <a:t>d’intervention </a:t>
            </a:r>
            <a:r>
              <a:rPr sz="2000" spc="-85" dirty="0">
                <a:latin typeface="Arial"/>
                <a:cs typeface="Arial"/>
              </a:rPr>
              <a:t>est </a:t>
            </a:r>
            <a:r>
              <a:rPr sz="2000" spc="-55" dirty="0">
                <a:latin typeface="Arial"/>
                <a:cs typeface="Arial"/>
              </a:rPr>
              <a:t>déterminée </a:t>
            </a:r>
            <a:r>
              <a:rPr sz="2000" spc="-40" dirty="0">
                <a:latin typeface="Arial"/>
                <a:cs typeface="Arial"/>
              </a:rPr>
              <a:t>pour </a:t>
            </a:r>
            <a:r>
              <a:rPr sz="2000" spc="-60" dirty="0">
                <a:latin typeface="Arial"/>
                <a:cs typeface="Arial"/>
              </a:rPr>
              <a:t>un </a:t>
            </a:r>
            <a:r>
              <a:rPr sz="2000" spc="-40" dirty="0">
                <a:latin typeface="Arial"/>
                <a:cs typeface="Arial"/>
              </a:rPr>
              <a:t>contrat</a:t>
            </a:r>
            <a:r>
              <a:rPr sz="2000" spc="-420" dirty="0">
                <a:latin typeface="Arial"/>
                <a:cs typeface="Arial"/>
              </a:rPr>
              <a:t> </a:t>
            </a:r>
            <a:r>
              <a:rPr sz="2000" spc="-70" dirty="0">
                <a:latin typeface="Arial"/>
                <a:cs typeface="Arial"/>
              </a:rPr>
              <a:t>donné.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74900" y="349250"/>
            <a:ext cx="533400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4" smtClean="0"/>
              <a:t>Sujet1</a:t>
            </a:r>
            <a:r>
              <a:rPr lang="fr-FR" spc="-204" smtClean="0"/>
              <a:t> MCD</a:t>
            </a:r>
            <a:r>
              <a:rPr spc="-204" smtClean="0"/>
              <a:t> </a:t>
            </a:r>
            <a:r>
              <a:rPr spc="-120" dirty="0"/>
              <a:t>-</a:t>
            </a:r>
            <a:r>
              <a:rPr spc="-355" dirty="0"/>
              <a:t> </a:t>
            </a:r>
            <a:r>
              <a:rPr spc="-140" dirty="0"/>
              <a:t>Solution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1276991" y="1851660"/>
            <a:ext cx="8408035" cy="4910455"/>
            <a:chOff x="1276991" y="1851660"/>
            <a:chExt cx="8408035" cy="4910455"/>
          </a:xfrm>
        </p:grpSpPr>
        <p:sp>
          <p:nvSpPr>
            <p:cNvPr id="4" name="object 4"/>
            <p:cNvSpPr/>
            <p:nvPr/>
          </p:nvSpPr>
          <p:spPr>
            <a:xfrm>
              <a:off x="1276985" y="1851659"/>
              <a:ext cx="8408035" cy="109855"/>
            </a:xfrm>
            <a:custGeom>
              <a:avLst/>
              <a:gdLst/>
              <a:ahLst/>
              <a:cxnLst/>
              <a:rect l="l" t="t" r="r" b="b"/>
              <a:pathLst>
                <a:path w="8408035" h="109855">
                  <a:moveTo>
                    <a:pt x="8407908" y="0"/>
                  </a:moveTo>
                  <a:lnTo>
                    <a:pt x="0" y="0"/>
                  </a:lnTo>
                  <a:lnTo>
                    <a:pt x="0" y="13716"/>
                  </a:lnTo>
                  <a:lnTo>
                    <a:pt x="0" y="27432"/>
                  </a:lnTo>
                  <a:lnTo>
                    <a:pt x="0" y="109728"/>
                  </a:lnTo>
                  <a:lnTo>
                    <a:pt x="8407908" y="109728"/>
                  </a:lnTo>
                  <a:lnTo>
                    <a:pt x="8407908" y="13716"/>
                  </a:lnTo>
                  <a:lnTo>
                    <a:pt x="8407908" y="0"/>
                  </a:lnTo>
                  <a:close/>
                </a:path>
              </a:pathLst>
            </a:custGeom>
            <a:solidFill>
              <a:srgbClr val="FEFEF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276991" y="1961388"/>
              <a:ext cx="8407907" cy="467715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276985" y="6638543"/>
              <a:ext cx="8408035" cy="123825"/>
            </a:xfrm>
            <a:custGeom>
              <a:avLst/>
              <a:gdLst/>
              <a:ahLst/>
              <a:cxnLst/>
              <a:rect l="l" t="t" r="r" b="b"/>
              <a:pathLst>
                <a:path w="8408035" h="123825">
                  <a:moveTo>
                    <a:pt x="8407908" y="0"/>
                  </a:moveTo>
                  <a:lnTo>
                    <a:pt x="0" y="0"/>
                  </a:lnTo>
                  <a:lnTo>
                    <a:pt x="0" y="13716"/>
                  </a:lnTo>
                  <a:lnTo>
                    <a:pt x="0" y="27432"/>
                  </a:lnTo>
                  <a:lnTo>
                    <a:pt x="0" y="123444"/>
                  </a:lnTo>
                  <a:lnTo>
                    <a:pt x="8407908" y="123444"/>
                  </a:lnTo>
                  <a:lnTo>
                    <a:pt x="8407908" y="13716"/>
                  </a:lnTo>
                  <a:lnTo>
                    <a:pt x="8407908" y="0"/>
                  </a:lnTo>
                  <a:close/>
                </a:path>
              </a:pathLst>
            </a:custGeom>
            <a:solidFill>
              <a:srgbClr val="FEFEF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22992" y="810259"/>
            <a:ext cx="464248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4" dirty="0"/>
              <a:t>Sujet1 </a:t>
            </a:r>
            <a:r>
              <a:rPr spc="-325" dirty="0"/>
              <a:t>MLD</a:t>
            </a:r>
            <a:r>
              <a:rPr spc="-360" dirty="0"/>
              <a:t> </a:t>
            </a:r>
            <a:r>
              <a:rPr spc="-140" dirty="0"/>
              <a:t>Solution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67696" y="1859380"/>
            <a:ext cx="7881620" cy="3536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0000"/>
              </a:lnSpc>
              <a:spcBef>
                <a:spcPts val="100"/>
              </a:spcBef>
            </a:pPr>
            <a:r>
              <a:rPr sz="3200" spc="-120" dirty="0">
                <a:latin typeface="Arial"/>
                <a:cs typeface="Arial"/>
              </a:rPr>
              <a:t>Client </a:t>
            </a:r>
            <a:r>
              <a:rPr sz="3200" spc="-165" dirty="0">
                <a:latin typeface="Arial"/>
                <a:cs typeface="Arial"/>
              </a:rPr>
              <a:t>(</a:t>
            </a:r>
            <a:r>
              <a:rPr sz="2800" u="heavy" spc="-16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Cl_Num</a:t>
            </a:r>
            <a:r>
              <a:rPr sz="2800" spc="-165" dirty="0">
                <a:latin typeface="Arial"/>
                <a:cs typeface="Arial"/>
              </a:rPr>
              <a:t>, </a:t>
            </a:r>
            <a:r>
              <a:rPr sz="2800" spc="-170" dirty="0">
                <a:latin typeface="Arial"/>
                <a:cs typeface="Arial"/>
              </a:rPr>
              <a:t>Cl_Nom, </a:t>
            </a:r>
            <a:r>
              <a:rPr sz="2800" spc="-190" dirty="0">
                <a:latin typeface="Arial"/>
                <a:cs typeface="Arial"/>
              </a:rPr>
              <a:t>Cl_adresse, </a:t>
            </a:r>
            <a:r>
              <a:rPr sz="2800" spc="-320" dirty="0">
                <a:latin typeface="Arial"/>
                <a:cs typeface="Arial"/>
              </a:rPr>
              <a:t>Cl_RS, </a:t>
            </a:r>
            <a:r>
              <a:rPr sz="2800" spc="-120" dirty="0">
                <a:latin typeface="Arial"/>
                <a:cs typeface="Arial"/>
              </a:rPr>
              <a:t>Cl_ville</a:t>
            </a:r>
            <a:r>
              <a:rPr sz="3200" spc="-120" dirty="0">
                <a:latin typeface="Arial"/>
                <a:cs typeface="Arial"/>
              </a:rPr>
              <a:t>)  </a:t>
            </a:r>
            <a:r>
              <a:rPr sz="3200" spc="-110" dirty="0">
                <a:latin typeface="Arial"/>
                <a:cs typeface="Arial"/>
              </a:rPr>
              <a:t>Contrat </a:t>
            </a:r>
            <a:r>
              <a:rPr sz="3200" spc="-114" dirty="0">
                <a:latin typeface="Arial"/>
                <a:cs typeface="Arial"/>
              </a:rPr>
              <a:t>(</a:t>
            </a:r>
            <a:r>
              <a:rPr sz="2800" u="heavy" spc="-114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Ct_Num</a:t>
            </a:r>
            <a:r>
              <a:rPr sz="2800" spc="-114" dirty="0">
                <a:latin typeface="Arial"/>
                <a:cs typeface="Arial"/>
              </a:rPr>
              <a:t>,Ct_objet, </a:t>
            </a:r>
            <a:r>
              <a:rPr sz="2800" spc="-120" dirty="0">
                <a:latin typeface="Arial"/>
                <a:cs typeface="Arial"/>
              </a:rPr>
              <a:t>Ct_dateDébut, </a:t>
            </a:r>
            <a:r>
              <a:rPr sz="2800" spc="-165" dirty="0">
                <a:latin typeface="Arial"/>
                <a:cs typeface="Arial"/>
              </a:rPr>
              <a:t># </a:t>
            </a:r>
            <a:r>
              <a:rPr sz="2800" spc="-175" dirty="0">
                <a:latin typeface="Arial"/>
                <a:cs typeface="Arial"/>
              </a:rPr>
              <a:t>Cl_Num</a:t>
            </a:r>
            <a:r>
              <a:rPr sz="3200" spc="-175" dirty="0">
                <a:latin typeface="Arial"/>
                <a:cs typeface="Arial"/>
              </a:rPr>
              <a:t>)  </a:t>
            </a:r>
            <a:r>
              <a:rPr sz="3200" spc="-85" dirty="0">
                <a:latin typeface="Arial"/>
                <a:cs typeface="Arial"/>
              </a:rPr>
              <a:t>Qualification </a:t>
            </a:r>
            <a:r>
              <a:rPr sz="3200" spc="-155" dirty="0">
                <a:latin typeface="Arial"/>
                <a:cs typeface="Arial"/>
              </a:rPr>
              <a:t>(</a:t>
            </a:r>
            <a:r>
              <a:rPr sz="2800" u="heavy" spc="-15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Q_code</a:t>
            </a:r>
            <a:r>
              <a:rPr sz="2800" spc="-155" dirty="0">
                <a:latin typeface="Arial"/>
                <a:cs typeface="Arial"/>
              </a:rPr>
              <a:t>, </a:t>
            </a:r>
            <a:r>
              <a:rPr sz="2800" spc="-95" dirty="0">
                <a:latin typeface="Arial"/>
                <a:cs typeface="Arial"/>
              </a:rPr>
              <a:t>Q_libellé, </a:t>
            </a:r>
            <a:r>
              <a:rPr sz="2800" spc="-100" dirty="0">
                <a:latin typeface="Arial"/>
                <a:cs typeface="Arial"/>
              </a:rPr>
              <a:t>Q_tarifJour</a:t>
            </a:r>
            <a:r>
              <a:rPr sz="3200" spc="-100" dirty="0">
                <a:latin typeface="Arial"/>
                <a:cs typeface="Arial"/>
              </a:rPr>
              <a:t>)  </a:t>
            </a:r>
            <a:r>
              <a:rPr sz="3200" spc="-180" dirty="0">
                <a:latin typeface="Arial"/>
                <a:cs typeface="Arial"/>
              </a:rPr>
              <a:t>Employé </a:t>
            </a:r>
            <a:r>
              <a:rPr sz="3200" spc="-185" dirty="0">
                <a:latin typeface="Arial"/>
                <a:cs typeface="Arial"/>
              </a:rPr>
              <a:t>(</a:t>
            </a:r>
            <a:r>
              <a:rPr sz="2800" u="heavy" spc="-18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E_Num</a:t>
            </a:r>
            <a:r>
              <a:rPr sz="2800" spc="-185" dirty="0">
                <a:latin typeface="Arial"/>
                <a:cs typeface="Arial"/>
              </a:rPr>
              <a:t>, </a:t>
            </a:r>
            <a:r>
              <a:rPr sz="2800" spc="-195" dirty="0">
                <a:latin typeface="Arial"/>
                <a:cs typeface="Arial"/>
              </a:rPr>
              <a:t>E_Nom, </a:t>
            </a:r>
            <a:r>
              <a:rPr sz="2800" spc="-185" dirty="0">
                <a:latin typeface="Arial"/>
                <a:cs typeface="Arial"/>
              </a:rPr>
              <a:t>E_Prénom, </a:t>
            </a:r>
            <a:r>
              <a:rPr sz="2800" spc="-204" dirty="0">
                <a:latin typeface="Arial"/>
                <a:cs typeface="Arial"/>
              </a:rPr>
              <a:t>#Q_Code</a:t>
            </a:r>
            <a:r>
              <a:rPr sz="3200" spc="-204" dirty="0">
                <a:latin typeface="Arial"/>
                <a:cs typeface="Arial"/>
              </a:rPr>
              <a:t>)  </a:t>
            </a:r>
            <a:r>
              <a:rPr sz="3200" spc="-165" dirty="0">
                <a:latin typeface="Arial"/>
                <a:cs typeface="Arial"/>
              </a:rPr>
              <a:t>Réajuster</a:t>
            </a:r>
            <a:r>
              <a:rPr sz="2800" spc="-165" dirty="0">
                <a:latin typeface="Arial"/>
                <a:cs typeface="Arial"/>
              </a:rPr>
              <a:t>(#</a:t>
            </a:r>
            <a:r>
              <a:rPr sz="2800" u="heavy" spc="-16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Q_code</a:t>
            </a:r>
            <a:r>
              <a:rPr sz="2800" spc="-165" dirty="0">
                <a:latin typeface="Arial"/>
                <a:cs typeface="Arial"/>
              </a:rPr>
              <a:t> </a:t>
            </a:r>
            <a:r>
              <a:rPr sz="2800" spc="-85" dirty="0">
                <a:latin typeface="Arial"/>
                <a:cs typeface="Arial"/>
              </a:rPr>
              <a:t>,</a:t>
            </a:r>
            <a:r>
              <a:rPr sz="2800" spc="-110" dirty="0">
                <a:latin typeface="Arial"/>
                <a:cs typeface="Arial"/>
              </a:rPr>
              <a:t> </a:t>
            </a:r>
            <a:r>
              <a:rPr sz="2800" spc="-195" dirty="0">
                <a:latin typeface="Arial"/>
                <a:cs typeface="Arial"/>
              </a:rPr>
              <a:t>#</a:t>
            </a:r>
            <a:r>
              <a:rPr sz="2800" u="heavy" spc="-19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E_Num</a:t>
            </a:r>
            <a:r>
              <a:rPr sz="3200" spc="-195" dirty="0">
                <a:latin typeface="Arial"/>
                <a:cs typeface="Arial"/>
              </a:rPr>
              <a:t>)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sz="3200" spc="-114" dirty="0">
                <a:latin typeface="Arial"/>
                <a:cs typeface="Arial"/>
              </a:rPr>
              <a:t>Définir</a:t>
            </a:r>
            <a:r>
              <a:rPr sz="2800" spc="-114" dirty="0">
                <a:latin typeface="Arial"/>
                <a:cs typeface="Arial"/>
              </a:rPr>
              <a:t>(#</a:t>
            </a:r>
            <a:r>
              <a:rPr sz="2800" u="heavy" spc="-114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Ct_Num </a:t>
            </a:r>
            <a:r>
              <a:rPr sz="2800" u="heavy" spc="-8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,</a:t>
            </a:r>
            <a:r>
              <a:rPr sz="2800" u="heavy" spc="-13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2800" u="heavy" spc="-16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#Q_code</a:t>
            </a:r>
            <a:r>
              <a:rPr sz="3200" u="heavy" spc="-16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)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78668" y="362203"/>
            <a:ext cx="367919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565" dirty="0"/>
              <a:t>SUJET2 </a:t>
            </a:r>
            <a:r>
              <a:rPr sz="4000" spc="-45" dirty="0"/>
              <a:t>:</a:t>
            </a:r>
            <a:r>
              <a:rPr sz="4000" spc="-500" dirty="0"/>
              <a:t> </a:t>
            </a:r>
            <a:r>
              <a:rPr sz="4000" spc="-330" dirty="0"/>
              <a:t>Examens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3377986" y="1015999"/>
            <a:ext cx="617347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28090" algn="l"/>
                <a:tab pos="1837055" algn="l"/>
                <a:tab pos="2560320" algn="l"/>
                <a:tab pos="3061335" algn="l"/>
                <a:tab pos="4449445" algn="l"/>
                <a:tab pos="5939155" algn="l"/>
              </a:tabLst>
            </a:pPr>
            <a:r>
              <a:rPr sz="2100" spc="-70" dirty="0">
                <a:latin typeface="Arial"/>
                <a:cs typeface="Arial"/>
              </a:rPr>
              <a:t>n</a:t>
            </a:r>
            <a:r>
              <a:rPr sz="2100" spc="-200" dirty="0">
                <a:latin typeface="Arial"/>
                <a:cs typeface="Arial"/>
              </a:rPr>
              <a:t>a</a:t>
            </a:r>
            <a:r>
              <a:rPr sz="2100" spc="120" dirty="0">
                <a:latin typeface="Arial"/>
                <a:cs typeface="Arial"/>
              </a:rPr>
              <a:t>t</a:t>
            </a:r>
            <a:r>
              <a:rPr sz="2100" spc="10" dirty="0">
                <a:latin typeface="Arial"/>
                <a:cs typeface="Arial"/>
              </a:rPr>
              <a:t>i</a:t>
            </a:r>
            <a:r>
              <a:rPr sz="2100" spc="-70" dirty="0">
                <a:latin typeface="Arial"/>
                <a:cs typeface="Arial"/>
              </a:rPr>
              <a:t>on</a:t>
            </a:r>
            <a:r>
              <a:rPr sz="2100" spc="-165" dirty="0">
                <a:latin typeface="Arial"/>
                <a:cs typeface="Arial"/>
              </a:rPr>
              <a:t>a</a:t>
            </a:r>
            <a:r>
              <a:rPr sz="2100" spc="-70" dirty="0">
                <a:latin typeface="Arial"/>
                <a:cs typeface="Arial"/>
              </a:rPr>
              <a:t>u</a:t>
            </a:r>
            <a:r>
              <a:rPr sz="2100" spc="-145" dirty="0">
                <a:latin typeface="Arial"/>
                <a:cs typeface="Arial"/>
              </a:rPr>
              <a:t>x</a:t>
            </a:r>
            <a:r>
              <a:rPr sz="2100" dirty="0">
                <a:latin typeface="Times New Roman"/>
                <a:cs typeface="Times New Roman"/>
              </a:rPr>
              <a:t>	</a:t>
            </a:r>
            <a:r>
              <a:rPr sz="2100" spc="-240" dirty="0">
                <a:latin typeface="Arial"/>
                <a:cs typeface="Arial"/>
              </a:rPr>
              <a:t>s</a:t>
            </a:r>
            <a:r>
              <a:rPr sz="2100" spc="-70" dirty="0">
                <a:latin typeface="Arial"/>
                <a:cs typeface="Arial"/>
              </a:rPr>
              <a:t>o</a:t>
            </a:r>
            <a:r>
              <a:rPr sz="2100" spc="-90" dirty="0">
                <a:latin typeface="Arial"/>
                <a:cs typeface="Arial"/>
              </a:rPr>
              <a:t>n</a:t>
            </a:r>
            <a:r>
              <a:rPr sz="2100" spc="120" dirty="0">
                <a:latin typeface="Arial"/>
                <a:cs typeface="Arial"/>
              </a:rPr>
              <a:t>t</a:t>
            </a:r>
            <a:r>
              <a:rPr sz="2100" dirty="0">
                <a:latin typeface="Times New Roman"/>
                <a:cs typeface="Times New Roman"/>
              </a:rPr>
              <a:t>	</a:t>
            </a:r>
            <a:r>
              <a:rPr sz="2100" spc="-200" dirty="0">
                <a:latin typeface="Arial"/>
                <a:cs typeface="Arial"/>
              </a:rPr>
              <a:t>g</a:t>
            </a:r>
            <a:r>
              <a:rPr sz="2100" spc="-125" dirty="0">
                <a:latin typeface="Arial"/>
                <a:cs typeface="Arial"/>
              </a:rPr>
              <a:t>é</a:t>
            </a:r>
            <a:r>
              <a:rPr sz="2100" spc="15" dirty="0">
                <a:latin typeface="Arial"/>
                <a:cs typeface="Arial"/>
              </a:rPr>
              <a:t>r</a:t>
            </a:r>
            <a:r>
              <a:rPr sz="2100" spc="-125" dirty="0">
                <a:latin typeface="Arial"/>
                <a:cs typeface="Arial"/>
              </a:rPr>
              <a:t>é</a:t>
            </a:r>
            <a:r>
              <a:rPr sz="2100" spc="-229" dirty="0">
                <a:latin typeface="Arial"/>
                <a:cs typeface="Arial"/>
              </a:rPr>
              <a:t>s</a:t>
            </a:r>
            <a:r>
              <a:rPr sz="2100" dirty="0">
                <a:latin typeface="Times New Roman"/>
                <a:cs typeface="Times New Roman"/>
              </a:rPr>
              <a:t>	</a:t>
            </a:r>
            <a:r>
              <a:rPr sz="2100" spc="-55" dirty="0">
                <a:latin typeface="Arial"/>
                <a:cs typeface="Arial"/>
              </a:rPr>
              <a:t>p</a:t>
            </a:r>
            <a:r>
              <a:rPr sz="2100" spc="-165" dirty="0">
                <a:latin typeface="Arial"/>
                <a:cs typeface="Arial"/>
              </a:rPr>
              <a:t>a</a:t>
            </a:r>
            <a:r>
              <a:rPr sz="2100" spc="30" dirty="0">
                <a:latin typeface="Arial"/>
                <a:cs typeface="Arial"/>
              </a:rPr>
              <a:t>r</a:t>
            </a:r>
            <a:r>
              <a:rPr sz="2100" dirty="0">
                <a:latin typeface="Times New Roman"/>
                <a:cs typeface="Times New Roman"/>
              </a:rPr>
              <a:t>	</a:t>
            </a:r>
            <a:r>
              <a:rPr sz="2100" spc="10" dirty="0">
                <a:latin typeface="Arial"/>
                <a:cs typeface="Arial"/>
              </a:rPr>
              <a:t>l</a:t>
            </a:r>
            <a:r>
              <a:rPr sz="2100" spc="65" dirty="0">
                <a:latin typeface="Arial"/>
                <a:cs typeface="Arial"/>
              </a:rPr>
              <a:t>'</a:t>
            </a:r>
            <a:r>
              <a:rPr sz="2100" spc="-60" dirty="0">
                <a:latin typeface="Arial"/>
                <a:cs typeface="Arial"/>
              </a:rPr>
              <a:t>I</a:t>
            </a:r>
            <a:r>
              <a:rPr sz="2100" spc="-70" dirty="0">
                <a:latin typeface="Arial"/>
                <a:cs typeface="Arial"/>
              </a:rPr>
              <a:t>n</a:t>
            </a:r>
            <a:r>
              <a:rPr sz="2100" spc="-240" dirty="0">
                <a:latin typeface="Arial"/>
                <a:cs typeface="Arial"/>
              </a:rPr>
              <a:t>s</a:t>
            </a:r>
            <a:r>
              <a:rPr sz="2100" spc="-70" dirty="0">
                <a:latin typeface="Arial"/>
                <a:cs typeface="Arial"/>
              </a:rPr>
              <a:t>p</a:t>
            </a:r>
            <a:r>
              <a:rPr sz="2100" spc="-125" dirty="0">
                <a:latin typeface="Arial"/>
                <a:cs typeface="Arial"/>
              </a:rPr>
              <a:t>e</a:t>
            </a:r>
            <a:r>
              <a:rPr sz="2100" spc="-25" dirty="0">
                <a:latin typeface="Arial"/>
                <a:cs typeface="Arial"/>
              </a:rPr>
              <a:t>ct</a:t>
            </a:r>
            <a:r>
              <a:rPr sz="2100" spc="10" dirty="0">
                <a:latin typeface="Arial"/>
                <a:cs typeface="Arial"/>
              </a:rPr>
              <a:t>i</a:t>
            </a:r>
            <a:r>
              <a:rPr sz="2100" spc="-60" dirty="0">
                <a:latin typeface="Arial"/>
                <a:cs typeface="Arial"/>
              </a:rPr>
              <a:t>o</a:t>
            </a:r>
            <a:r>
              <a:rPr sz="2100" spc="-65" dirty="0">
                <a:latin typeface="Arial"/>
                <a:cs typeface="Arial"/>
              </a:rPr>
              <a:t>n</a:t>
            </a:r>
            <a:r>
              <a:rPr sz="2100" dirty="0">
                <a:latin typeface="Times New Roman"/>
                <a:cs typeface="Times New Roman"/>
              </a:rPr>
              <a:t>	</a:t>
            </a:r>
            <a:r>
              <a:rPr sz="2100" spc="-195" dirty="0">
                <a:latin typeface="Arial"/>
                <a:cs typeface="Arial"/>
              </a:rPr>
              <a:t>A</a:t>
            </a:r>
            <a:r>
              <a:rPr sz="2100" spc="-190" dirty="0">
                <a:latin typeface="Arial"/>
                <a:cs typeface="Arial"/>
              </a:rPr>
              <a:t>c</a:t>
            </a:r>
            <a:r>
              <a:rPr sz="2100" spc="-165" dirty="0">
                <a:latin typeface="Arial"/>
                <a:cs typeface="Arial"/>
              </a:rPr>
              <a:t>a</a:t>
            </a:r>
            <a:r>
              <a:rPr sz="2100" spc="-70" dirty="0">
                <a:latin typeface="Arial"/>
                <a:cs typeface="Arial"/>
              </a:rPr>
              <a:t>d</a:t>
            </a:r>
            <a:r>
              <a:rPr sz="2100" spc="-125" dirty="0">
                <a:latin typeface="Arial"/>
                <a:cs typeface="Arial"/>
              </a:rPr>
              <a:t>é</a:t>
            </a:r>
            <a:r>
              <a:rPr sz="2100" spc="-75" dirty="0">
                <a:latin typeface="Arial"/>
                <a:cs typeface="Arial"/>
              </a:rPr>
              <a:t>m</a:t>
            </a:r>
            <a:r>
              <a:rPr sz="2100" spc="10" dirty="0">
                <a:latin typeface="Arial"/>
                <a:cs typeface="Arial"/>
              </a:rPr>
              <a:t>i</a:t>
            </a:r>
            <a:r>
              <a:rPr sz="2100" spc="-70" dirty="0">
                <a:latin typeface="Arial"/>
                <a:cs typeface="Arial"/>
              </a:rPr>
              <a:t>qu</a:t>
            </a:r>
            <a:r>
              <a:rPr sz="2100" spc="-125" dirty="0">
                <a:latin typeface="Arial"/>
                <a:cs typeface="Arial"/>
              </a:rPr>
              <a:t>e</a:t>
            </a:r>
            <a:r>
              <a:rPr sz="2100" dirty="0">
                <a:latin typeface="Times New Roman"/>
                <a:cs typeface="Times New Roman"/>
              </a:rPr>
              <a:t>	</a:t>
            </a:r>
            <a:r>
              <a:rPr sz="2100" spc="-140" dirty="0">
                <a:latin typeface="Arial"/>
                <a:cs typeface="Arial"/>
              </a:rPr>
              <a:t>e</a:t>
            </a:r>
            <a:r>
              <a:rPr sz="2100" spc="120" dirty="0">
                <a:latin typeface="Arial"/>
                <a:cs typeface="Arial"/>
              </a:rPr>
              <a:t>t</a:t>
            </a:r>
            <a:endParaRPr sz="21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10017" y="1015999"/>
            <a:ext cx="2131060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508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  <a:tab pos="842644" algn="l"/>
                <a:tab pos="1819910" algn="l"/>
              </a:tabLst>
            </a:pPr>
            <a:r>
              <a:rPr sz="2100" spc="-215" dirty="0">
                <a:latin typeface="Arial"/>
                <a:cs typeface="Arial"/>
              </a:rPr>
              <a:t>Les</a:t>
            </a:r>
            <a:r>
              <a:rPr sz="2100" spc="-215" dirty="0">
                <a:latin typeface="Times New Roman"/>
                <a:cs typeface="Times New Roman"/>
              </a:rPr>
              <a:t>	</a:t>
            </a:r>
            <a:r>
              <a:rPr sz="2100" spc="-175" dirty="0">
                <a:latin typeface="Arial"/>
                <a:cs typeface="Arial"/>
              </a:rPr>
              <a:t>Examens  </a:t>
            </a:r>
            <a:r>
              <a:rPr sz="2100" spc="-180" dirty="0">
                <a:latin typeface="Arial"/>
                <a:cs typeface="Arial"/>
              </a:rPr>
              <a:t>c</a:t>
            </a:r>
            <a:r>
              <a:rPr sz="2100" spc="-70" dirty="0">
                <a:latin typeface="Arial"/>
                <a:cs typeface="Arial"/>
              </a:rPr>
              <a:t>on</a:t>
            </a:r>
            <a:r>
              <a:rPr sz="2100" spc="-135" dirty="0">
                <a:latin typeface="Arial"/>
                <a:cs typeface="Arial"/>
              </a:rPr>
              <a:t>c</a:t>
            </a:r>
            <a:r>
              <a:rPr sz="2100" spc="-160" dirty="0">
                <a:latin typeface="Arial"/>
                <a:cs typeface="Arial"/>
              </a:rPr>
              <a:t>e</a:t>
            </a:r>
            <a:r>
              <a:rPr sz="2100" spc="30" dirty="0">
                <a:latin typeface="Arial"/>
                <a:cs typeface="Arial"/>
              </a:rPr>
              <a:t>r</a:t>
            </a:r>
            <a:r>
              <a:rPr sz="2100" spc="-70" dirty="0">
                <a:latin typeface="Arial"/>
                <a:cs typeface="Arial"/>
              </a:rPr>
              <a:t>n</a:t>
            </a:r>
            <a:r>
              <a:rPr sz="2100" spc="-125" dirty="0">
                <a:latin typeface="Arial"/>
                <a:cs typeface="Arial"/>
              </a:rPr>
              <a:t>e</a:t>
            </a:r>
            <a:r>
              <a:rPr sz="2100" spc="-90" dirty="0">
                <a:latin typeface="Arial"/>
                <a:cs typeface="Arial"/>
              </a:rPr>
              <a:t>n</a:t>
            </a:r>
            <a:r>
              <a:rPr sz="2100" spc="120" dirty="0">
                <a:latin typeface="Arial"/>
                <a:cs typeface="Arial"/>
              </a:rPr>
              <a:t>t</a:t>
            </a:r>
            <a:r>
              <a:rPr sz="2100" dirty="0">
                <a:latin typeface="Times New Roman"/>
                <a:cs typeface="Times New Roman"/>
              </a:rPr>
              <a:t>	</a:t>
            </a:r>
            <a:r>
              <a:rPr sz="2100" spc="10" dirty="0">
                <a:latin typeface="Arial"/>
                <a:cs typeface="Arial"/>
              </a:rPr>
              <a:t>l</a:t>
            </a:r>
            <a:r>
              <a:rPr sz="2100" spc="-125" dirty="0">
                <a:latin typeface="Arial"/>
                <a:cs typeface="Arial"/>
              </a:rPr>
              <a:t>e</a:t>
            </a:r>
            <a:r>
              <a:rPr sz="2100" spc="-229" dirty="0">
                <a:latin typeface="Arial"/>
                <a:cs typeface="Arial"/>
              </a:rPr>
              <a:t>s</a:t>
            </a:r>
            <a:endParaRPr sz="21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49251" y="1336039"/>
            <a:ext cx="5902325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30275" algn="l"/>
                <a:tab pos="1437640" algn="l"/>
                <a:tab pos="2221230" algn="l"/>
                <a:tab pos="3566795" algn="l"/>
                <a:tab pos="4152265" algn="l"/>
                <a:tab pos="5067935" algn="l"/>
              </a:tabLst>
            </a:pPr>
            <a:r>
              <a:rPr sz="2100" spc="-120" dirty="0">
                <a:latin typeface="Arial"/>
                <a:cs typeface="Arial"/>
              </a:rPr>
              <a:t>élèves</a:t>
            </a:r>
            <a:r>
              <a:rPr sz="2100" spc="-120" dirty="0">
                <a:latin typeface="Times New Roman"/>
                <a:cs typeface="Times New Roman"/>
              </a:rPr>
              <a:t>	</a:t>
            </a:r>
            <a:r>
              <a:rPr sz="2100" spc="-100" dirty="0">
                <a:latin typeface="Arial"/>
                <a:cs typeface="Arial"/>
              </a:rPr>
              <a:t>de</a:t>
            </a:r>
            <a:r>
              <a:rPr sz="2100" spc="-100" dirty="0">
                <a:latin typeface="Times New Roman"/>
                <a:cs typeface="Times New Roman"/>
              </a:rPr>
              <a:t>	</a:t>
            </a:r>
            <a:r>
              <a:rPr sz="2100" spc="-45" dirty="0">
                <a:latin typeface="Arial"/>
                <a:cs typeface="Arial"/>
              </a:rPr>
              <a:t>cette</a:t>
            </a:r>
            <a:r>
              <a:rPr sz="2100" spc="-45" dirty="0">
                <a:latin typeface="Times New Roman"/>
                <a:cs typeface="Times New Roman"/>
              </a:rPr>
              <a:t>	</a:t>
            </a:r>
            <a:r>
              <a:rPr sz="2100" spc="-110" dirty="0">
                <a:latin typeface="Arial"/>
                <a:cs typeface="Arial"/>
              </a:rPr>
              <a:t>académie.</a:t>
            </a:r>
            <a:r>
              <a:rPr sz="2100" spc="-110" dirty="0">
                <a:latin typeface="Times New Roman"/>
                <a:cs typeface="Times New Roman"/>
              </a:rPr>
              <a:t>	</a:t>
            </a:r>
            <a:r>
              <a:rPr sz="2100" spc="-215" dirty="0">
                <a:latin typeface="Arial"/>
                <a:cs typeface="Arial"/>
              </a:rPr>
              <a:t>Les</a:t>
            </a:r>
            <a:r>
              <a:rPr sz="2100" spc="-215" dirty="0">
                <a:latin typeface="Times New Roman"/>
                <a:cs typeface="Times New Roman"/>
              </a:rPr>
              <a:t>	</a:t>
            </a:r>
            <a:r>
              <a:rPr sz="2100" spc="-120" dirty="0">
                <a:latin typeface="Arial"/>
                <a:cs typeface="Arial"/>
              </a:rPr>
              <a:t>élèves</a:t>
            </a:r>
            <a:r>
              <a:rPr sz="2100" spc="-120" dirty="0">
                <a:latin typeface="Times New Roman"/>
                <a:cs typeface="Times New Roman"/>
              </a:rPr>
              <a:t>	</a:t>
            </a:r>
            <a:r>
              <a:rPr sz="2100" spc="-50" dirty="0">
                <a:latin typeface="Arial"/>
                <a:cs typeface="Arial"/>
              </a:rPr>
              <a:t>doivent</a:t>
            </a:r>
            <a:endParaRPr sz="21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5080" algn="just">
              <a:lnSpc>
                <a:spcPct val="100000"/>
              </a:lnSpc>
              <a:spcBef>
                <a:spcPts val="100"/>
              </a:spcBef>
            </a:pPr>
            <a:r>
              <a:rPr spc="-50" dirty="0"/>
              <a:t>obligatoirement </a:t>
            </a:r>
            <a:r>
              <a:rPr spc="-30" dirty="0"/>
              <a:t>remplir </a:t>
            </a:r>
            <a:r>
              <a:rPr spc="-70" dirty="0"/>
              <a:t>un </a:t>
            </a:r>
            <a:r>
              <a:rPr spc="-100" dirty="0"/>
              <a:t>dossier </a:t>
            </a:r>
            <a:r>
              <a:rPr spc="-40" dirty="0"/>
              <a:t>d'inscription </a:t>
            </a:r>
            <a:r>
              <a:rPr spc="-55" dirty="0"/>
              <a:t>numéroté </a:t>
            </a:r>
            <a:r>
              <a:rPr spc="-95" dirty="0"/>
              <a:t>avant </a:t>
            </a:r>
            <a:r>
              <a:rPr spc="-60" dirty="0"/>
              <a:t>le </a:t>
            </a:r>
            <a:r>
              <a:rPr spc="-105" dirty="0"/>
              <a:t>31  </a:t>
            </a:r>
            <a:r>
              <a:rPr spc="-95" dirty="0"/>
              <a:t>décembre </a:t>
            </a:r>
            <a:r>
              <a:rPr spc="-100" dirty="0"/>
              <a:t>de </a:t>
            </a:r>
            <a:r>
              <a:rPr spc="-70" dirty="0"/>
              <a:t>l'année </a:t>
            </a:r>
            <a:r>
              <a:rPr spc="-95" dirty="0"/>
              <a:t>scolaire en </a:t>
            </a:r>
            <a:r>
              <a:rPr spc="-105" dirty="0"/>
              <a:t>cours. </a:t>
            </a:r>
            <a:r>
              <a:rPr spc="-260" dirty="0"/>
              <a:t>Ce </a:t>
            </a:r>
            <a:r>
              <a:rPr spc="-95" dirty="0"/>
              <a:t>dossier </a:t>
            </a:r>
            <a:r>
              <a:rPr spc="-80" dirty="0"/>
              <a:t>comprend </a:t>
            </a:r>
            <a:r>
              <a:rPr spc="-60" dirty="0"/>
              <a:t>le </a:t>
            </a:r>
            <a:r>
              <a:rPr spc="-70" dirty="0"/>
              <a:t>nom, </a:t>
            </a:r>
            <a:r>
              <a:rPr spc="-80" dirty="0"/>
              <a:t>la  </a:t>
            </a:r>
            <a:r>
              <a:rPr spc="-70" dirty="0"/>
              <a:t>date </a:t>
            </a:r>
            <a:r>
              <a:rPr spc="-100" dirty="0"/>
              <a:t>de </a:t>
            </a:r>
            <a:r>
              <a:rPr spc="-130" dirty="0"/>
              <a:t>naissance, </a:t>
            </a:r>
            <a:r>
              <a:rPr spc="-75" dirty="0"/>
              <a:t>l’établissement </a:t>
            </a:r>
            <a:r>
              <a:rPr spc="-100" dirty="0"/>
              <a:t>de </a:t>
            </a:r>
            <a:r>
              <a:rPr spc="-80" dirty="0"/>
              <a:t>l’élève </a:t>
            </a:r>
            <a:r>
              <a:rPr spc="-10" dirty="0"/>
              <a:t>et </a:t>
            </a:r>
            <a:r>
              <a:rPr spc="-60" dirty="0"/>
              <a:t>le </a:t>
            </a:r>
            <a:r>
              <a:rPr spc="-65" dirty="0"/>
              <a:t>nom </a:t>
            </a:r>
            <a:r>
              <a:rPr spc="-100" dirty="0"/>
              <a:t>de </a:t>
            </a:r>
            <a:r>
              <a:rPr spc="-85" dirty="0"/>
              <a:t>l'examen. </a:t>
            </a:r>
            <a:r>
              <a:rPr spc="-120" dirty="0"/>
              <a:t>Un  </a:t>
            </a:r>
            <a:r>
              <a:rPr spc="-80" dirty="0"/>
              <a:t>établissement </a:t>
            </a:r>
            <a:r>
              <a:rPr spc="-90" dirty="0"/>
              <a:t>est </a:t>
            </a:r>
            <a:r>
              <a:rPr spc="-40" dirty="0"/>
              <a:t>défini </a:t>
            </a:r>
            <a:r>
              <a:rPr spc="-70" dirty="0"/>
              <a:t>par </a:t>
            </a:r>
            <a:r>
              <a:rPr spc="-125" dirty="0"/>
              <a:t>son </a:t>
            </a:r>
            <a:r>
              <a:rPr spc="-100" dirty="0"/>
              <a:t>code, </a:t>
            </a:r>
            <a:r>
              <a:rPr spc="-125" dirty="0"/>
              <a:t>son </a:t>
            </a:r>
            <a:r>
              <a:rPr spc="-70" dirty="0"/>
              <a:t>nom, </a:t>
            </a:r>
            <a:r>
              <a:rPr spc="-125" dirty="0"/>
              <a:t>son </a:t>
            </a:r>
            <a:r>
              <a:rPr spc="-140" dirty="0"/>
              <a:t>adresse </a:t>
            </a:r>
            <a:r>
              <a:rPr spc="-10" dirty="0"/>
              <a:t>et </a:t>
            </a:r>
            <a:r>
              <a:rPr spc="-80" dirty="0"/>
              <a:t>la</a:t>
            </a:r>
            <a:r>
              <a:rPr spc="-195" dirty="0"/>
              <a:t> </a:t>
            </a:r>
            <a:r>
              <a:rPr spc="-45" dirty="0"/>
              <a:t>ville.</a:t>
            </a:r>
          </a:p>
          <a:p>
            <a:pPr marL="354965" marR="6350" indent="-342900" algn="just">
              <a:lnSpc>
                <a:spcPct val="100000"/>
              </a:lnSpc>
              <a:spcBef>
                <a:spcPts val="500"/>
              </a:spcBef>
              <a:buChar char="•"/>
              <a:tabLst>
                <a:tab pos="355600" algn="l"/>
              </a:tabLst>
            </a:pPr>
            <a:r>
              <a:rPr spc="-150" dirty="0"/>
              <a:t>Chaque </a:t>
            </a:r>
            <a:r>
              <a:rPr spc="-120" dirty="0"/>
              <a:t>examen, </a:t>
            </a:r>
            <a:r>
              <a:rPr spc="-80" dirty="0"/>
              <a:t>comprend </a:t>
            </a:r>
            <a:r>
              <a:rPr spc="-90" dirty="0"/>
              <a:t>une série d'épreuves </a:t>
            </a:r>
            <a:r>
              <a:rPr spc="-40" dirty="0"/>
              <a:t>qui </a:t>
            </a:r>
            <a:r>
              <a:rPr spc="-15" dirty="0"/>
              <a:t>lui </a:t>
            </a:r>
            <a:r>
              <a:rPr spc="-90" dirty="0"/>
              <a:t>est </a:t>
            </a:r>
            <a:r>
              <a:rPr spc="-55" dirty="0"/>
              <a:t>propre,  </a:t>
            </a:r>
            <a:r>
              <a:rPr spc="-120" dirty="0"/>
              <a:t>chacune </a:t>
            </a:r>
            <a:r>
              <a:rPr spc="-60" dirty="0"/>
              <a:t>dotée </a:t>
            </a:r>
            <a:r>
              <a:rPr spc="-35" dirty="0"/>
              <a:t>d'un </a:t>
            </a:r>
            <a:r>
              <a:rPr spc="-50" dirty="0"/>
              <a:t>coefficient. </a:t>
            </a:r>
            <a:r>
              <a:rPr spc="-150" dirty="0"/>
              <a:t>Chaque </a:t>
            </a:r>
            <a:r>
              <a:rPr spc="-90" dirty="0"/>
              <a:t>épreuve </a:t>
            </a:r>
            <a:r>
              <a:rPr spc="-100" dirty="0"/>
              <a:t>d'examen </a:t>
            </a:r>
            <a:r>
              <a:rPr spc="-185" dirty="0"/>
              <a:t>se </a:t>
            </a:r>
            <a:r>
              <a:rPr spc="-60" dirty="0"/>
              <a:t>déroule  </a:t>
            </a:r>
            <a:r>
              <a:rPr spc="-95" dirty="0"/>
              <a:t>donc </a:t>
            </a:r>
            <a:r>
              <a:rPr spc="-165" dirty="0"/>
              <a:t>à </a:t>
            </a:r>
            <a:r>
              <a:rPr spc="-80" dirty="0"/>
              <a:t>la </a:t>
            </a:r>
            <a:r>
              <a:rPr spc="-100" dirty="0"/>
              <a:t>même </a:t>
            </a:r>
            <a:r>
              <a:rPr spc="-70" dirty="0"/>
              <a:t>date </a:t>
            </a:r>
            <a:r>
              <a:rPr spc="-135" dirty="0"/>
              <a:t>dans </a:t>
            </a:r>
            <a:r>
              <a:rPr spc="-15" dirty="0"/>
              <a:t>toute</a:t>
            </a:r>
            <a:r>
              <a:rPr spc="-175" dirty="0"/>
              <a:t> </a:t>
            </a:r>
            <a:r>
              <a:rPr spc="-95" dirty="0"/>
              <a:t>l’académie.</a:t>
            </a:r>
          </a:p>
          <a:p>
            <a:pPr marL="354965" marR="5080" indent="-342900" algn="just">
              <a:lnSpc>
                <a:spcPct val="100000"/>
              </a:lnSpc>
              <a:spcBef>
                <a:spcPts val="505"/>
              </a:spcBef>
              <a:buChar char="•"/>
              <a:tabLst>
                <a:tab pos="355600" algn="l"/>
              </a:tabLst>
            </a:pPr>
            <a:r>
              <a:rPr spc="-225" dirty="0"/>
              <a:t>La </a:t>
            </a:r>
            <a:r>
              <a:rPr spc="-85" dirty="0"/>
              <a:t>gestion </a:t>
            </a:r>
            <a:r>
              <a:rPr spc="-100" dirty="0"/>
              <a:t>de </a:t>
            </a:r>
            <a:r>
              <a:rPr spc="-175" dirty="0"/>
              <a:t>ces </a:t>
            </a:r>
            <a:r>
              <a:rPr spc="-145" dirty="0"/>
              <a:t>examens </a:t>
            </a:r>
            <a:r>
              <a:rPr spc="-80" dirty="0"/>
              <a:t>comprend </a:t>
            </a:r>
            <a:r>
              <a:rPr spc="-140" dirty="0"/>
              <a:t>aussi </a:t>
            </a:r>
            <a:r>
              <a:rPr spc="-80" dirty="0"/>
              <a:t>la </a:t>
            </a:r>
            <a:r>
              <a:rPr spc="-85" dirty="0"/>
              <a:t>convocation </a:t>
            </a:r>
            <a:r>
              <a:rPr spc="-55" dirty="0"/>
              <a:t>d'une </a:t>
            </a:r>
            <a:r>
              <a:rPr spc="-95" dirty="0"/>
              <a:t>dizaine  </a:t>
            </a:r>
            <a:r>
              <a:rPr spc="-90" dirty="0"/>
              <a:t>d'enseignants </a:t>
            </a:r>
            <a:r>
              <a:rPr spc="-100" dirty="0"/>
              <a:t>de </a:t>
            </a:r>
            <a:r>
              <a:rPr spc="-85" dirty="0"/>
              <a:t>l'académie </a:t>
            </a:r>
            <a:r>
              <a:rPr spc="-165" dirty="0"/>
              <a:t>à </a:t>
            </a:r>
            <a:r>
              <a:rPr spc="-80" dirty="0"/>
              <a:t>la </a:t>
            </a:r>
            <a:r>
              <a:rPr spc="-95" dirty="0"/>
              <a:t>commission </a:t>
            </a:r>
            <a:r>
              <a:rPr spc="-100" dirty="0"/>
              <a:t>de </a:t>
            </a:r>
            <a:r>
              <a:rPr spc="-60" dirty="0"/>
              <a:t>rédaction </a:t>
            </a:r>
            <a:r>
              <a:rPr spc="-70" dirty="0"/>
              <a:t>du </a:t>
            </a:r>
            <a:r>
              <a:rPr spc="-60" dirty="0"/>
              <a:t>sujet </a:t>
            </a:r>
            <a:r>
              <a:rPr spc="-100" dirty="0"/>
              <a:t>de  </a:t>
            </a:r>
            <a:r>
              <a:rPr spc="-114" dirty="0"/>
              <a:t>chaque </a:t>
            </a:r>
            <a:r>
              <a:rPr spc="-85" dirty="0"/>
              <a:t>épreuve. </a:t>
            </a:r>
            <a:r>
              <a:rPr spc="-95" dirty="0"/>
              <a:t>Cette </a:t>
            </a:r>
            <a:r>
              <a:rPr spc="-100" dirty="0"/>
              <a:t>commission </a:t>
            </a:r>
            <a:r>
              <a:rPr spc="-175" dirty="0"/>
              <a:t>se </a:t>
            </a:r>
            <a:r>
              <a:rPr spc="-20" dirty="0"/>
              <a:t>réunit </a:t>
            </a:r>
            <a:r>
              <a:rPr spc="-165" dirty="0"/>
              <a:t>à </a:t>
            </a:r>
            <a:r>
              <a:rPr spc="-50" dirty="0"/>
              <a:t>l'inspection </a:t>
            </a:r>
            <a:r>
              <a:rPr spc="-105" dirty="0"/>
              <a:t>académique  </a:t>
            </a:r>
            <a:r>
              <a:rPr spc="-114" dirty="0"/>
              <a:t>au </a:t>
            </a:r>
            <a:r>
              <a:rPr spc="-90" dirty="0"/>
              <a:t>plus </a:t>
            </a:r>
            <a:r>
              <a:rPr spc="-35" dirty="0"/>
              <a:t>tard </a:t>
            </a:r>
            <a:r>
              <a:rPr spc="-105" dirty="0"/>
              <a:t>2 </a:t>
            </a:r>
            <a:r>
              <a:rPr spc="-90" dirty="0"/>
              <a:t>mois </a:t>
            </a:r>
            <a:r>
              <a:rPr spc="-95" dirty="0"/>
              <a:t>avant </a:t>
            </a:r>
            <a:r>
              <a:rPr spc="-80" dirty="0"/>
              <a:t>la </a:t>
            </a:r>
            <a:r>
              <a:rPr spc="-70" dirty="0"/>
              <a:t>date </a:t>
            </a:r>
            <a:r>
              <a:rPr spc="-100" dirty="0"/>
              <a:t>de </a:t>
            </a:r>
            <a:r>
              <a:rPr spc="-65" dirty="0"/>
              <a:t>l'épreuve. </a:t>
            </a:r>
            <a:r>
              <a:rPr spc="-215" dirty="0"/>
              <a:t>Les </a:t>
            </a:r>
            <a:r>
              <a:rPr spc="-65" dirty="0"/>
              <a:t>corrections </a:t>
            </a:r>
            <a:r>
              <a:rPr spc="-15" dirty="0"/>
              <a:t>ont </a:t>
            </a:r>
            <a:r>
              <a:rPr spc="-45" dirty="0"/>
              <a:t>lieu </a:t>
            </a:r>
            <a:r>
              <a:rPr spc="-60" dirty="0"/>
              <a:t>le  </a:t>
            </a:r>
            <a:r>
              <a:rPr spc="-75" dirty="0"/>
              <a:t>lendemain </a:t>
            </a:r>
            <a:r>
              <a:rPr spc="-100" dirty="0"/>
              <a:t>de </a:t>
            </a:r>
            <a:r>
              <a:rPr spc="-60" dirty="0"/>
              <a:t>l'épreuve. </a:t>
            </a:r>
            <a:r>
              <a:rPr spc="-114" dirty="0"/>
              <a:t>Un </a:t>
            </a:r>
            <a:r>
              <a:rPr spc="-95" dirty="0"/>
              <a:t>enseignant </a:t>
            </a:r>
            <a:r>
              <a:rPr spc="-90" dirty="0"/>
              <a:t>est connu </a:t>
            </a:r>
            <a:r>
              <a:rPr spc="-70" dirty="0"/>
              <a:t>par </a:t>
            </a:r>
            <a:r>
              <a:rPr spc="-120" dirty="0"/>
              <a:t>son </a:t>
            </a:r>
            <a:r>
              <a:rPr spc="-50" dirty="0"/>
              <a:t>matricule,  </a:t>
            </a:r>
            <a:r>
              <a:rPr spc="-125" dirty="0"/>
              <a:t>son </a:t>
            </a:r>
            <a:r>
              <a:rPr spc="-70" dirty="0"/>
              <a:t>nom, </a:t>
            </a:r>
            <a:r>
              <a:rPr spc="-125" dirty="0"/>
              <a:t>son </a:t>
            </a:r>
            <a:r>
              <a:rPr spc="-60" dirty="0"/>
              <a:t>téléphone, </a:t>
            </a:r>
            <a:r>
              <a:rPr spc="-130" dirty="0"/>
              <a:t>adresse, </a:t>
            </a:r>
            <a:r>
              <a:rPr spc="-40" dirty="0"/>
              <a:t>ville </a:t>
            </a:r>
            <a:r>
              <a:rPr spc="-10" dirty="0"/>
              <a:t>et </a:t>
            </a:r>
            <a:r>
              <a:rPr spc="-125" dirty="0"/>
              <a:t>son</a:t>
            </a:r>
            <a:r>
              <a:rPr spc="-215" dirty="0"/>
              <a:t> </a:t>
            </a:r>
            <a:r>
              <a:rPr spc="-80" dirty="0"/>
              <a:t>établissement.</a:t>
            </a:r>
          </a:p>
          <a:p>
            <a:pPr marL="354965" marR="6985" indent="-342900" algn="just">
              <a:lnSpc>
                <a:spcPct val="100000"/>
              </a:lnSpc>
              <a:spcBef>
                <a:spcPts val="505"/>
              </a:spcBef>
              <a:buChar char="•"/>
              <a:tabLst>
                <a:tab pos="355600" algn="l"/>
              </a:tabLst>
            </a:pPr>
            <a:r>
              <a:rPr spc="-225" dirty="0"/>
              <a:t>La </a:t>
            </a:r>
            <a:r>
              <a:rPr spc="-60" dirty="0"/>
              <a:t>centralisation </a:t>
            </a:r>
            <a:r>
              <a:rPr spc="-145" dirty="0"/>
              <a:t>des </a:t>
            </a:r>
            <a:r>
              <a:rPr spc="-80" dirty="0"/>
              <a:t>notes </a:t>
            </a:r>
            <a:r>
              <a:rPr spc="-100" dirty="0"/>
              <a:t>de </a:t>
            </a:r>
            <a:r>
              <a:rPr spc="-60" dirty="0"/>
              <a:t>l'élève </a:t>
            </a:r>
            <a:r>
              <a:rPr spc="-85" dirty="0"/>
              <a:t>est </a:t>
            </a:r>
            <a:r>
              <a:rPr spc="-35" dirty="0"/>
              <a:t>faite </a:t>
            </a:r>
            <a:r>
              <a:rPr spc="-95" dirty="0"/>
              <a:t>sur </a:t>
            </a:r>
            <a:r>
              <a:rPr spc="-70" dirty="0"/>
              <a:t>un </a:t>
            </a:r>
            <a:r>
              <a:rPr spc="-75" dirty="0"/>
              <a:t>bordereau </a:t>
            </a:r>
            <a:r>
              <a:rPr spc="-85" dirty="0"/>
              <a:t>transmis  </a:t>
            </a:r>
            <a:r>
              <a:rPr spc="-114" dirty="0"/>
              <a:t>au </a:t>
            </a:r>
            <a:r>
              <a:rPr spc="-25" dirty="0"/>
              <a:t>jury </a:t>
            </a:r>
            <a:r>
              <a:rPr spc="-120" dirty="0"/>
              <a:t>chargé </a:t>
            </a:r>
            <a:r>
              <a:rPr spc="-75" dirty="0"/>
              <a:t>d'examiner l'admission </a:t>
            </a:r>
            <a:r>
              <a:rPr spc="-35" dirty="0"/>
              <a:t>définitive </a:t>
            </a:r>
            <a:r>
              <a:rPr spc="-70" dirty="0"/>
              <a:t>du</a:t>
            </a:r>
            <a:r>
              <a:rPr spc="-325" dirty="0"/>
              <a:t> </a:t>
            </a:r>
            <a:r>
              <a:rPr spc="-75" dirty="0"/>
              <a:t>candidat.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88296" y="673099"/>
            <a:ext cx="511048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4" dirty="0"/>
              <a:t>Sujet2 </a:t>
            </a:r>
            <a:r>
              <a:rPr spc="-254" dirty="0"/>
              <a:t>– </a:t>
            </a:r>
            <a:r>
              <a:rPr spc="-400" dirty="0"/>
              <a:t>MCD</a:t>
            </a:r>
            <a:r>
              <a:rPr spc="-340" dirty="0"/>
              <a:t> </a:t>
            </a:r>
            <a:r>
              <a:rPr spc="-140" dirty="0"/>
              <a:t>Solution</a:t>
            </a:r>
          </a:p>
        </p:txBody>
      </p:sp>
      <p:sp>
        <p:nvSpPr>
          <p:cNvPr id="3" name="object 3"/>
          <p:cNvSpPr/>
          <p:nvPr/>
        </p:nvSpPr>
        <p:spPr>
          <a:xfrm>
            <a:off x="1275467" y="1491995"/>
            <a:ext cx="8642602" cy="55732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22992" y="709675"/>
            <a:ext cx="464248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4" dirty="0"/>
              <a:t>Sujet2 </a:t>
            </a:r>
            <a:r>
              <a:rPr spc="-325" dirty="0"/>
              <a:t>MLD</a:t>
            </a:r>
            <a:r>
              <a:rPr spc="-360" dirty="0"/>
              <a:t> </a:t>
            </a:r>
            <a:r>
              <a:rPr spc="-140" dirty="0"/>
              <a:t>Solution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67696" y="1489963"/>
            <a:ext cx="8141334" cy="4962525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355600" marR="5080" indent="-342900">
              <a:lnSpc>
                <a:spcPct val="80000"/>
              </a:lnSpc>
              <a:spcBef>
                <a:spcPts val="820"/>
              </a:spcBef>
            </a:pPr>
            <a:r>
              <a:rPr sz="3000" spc="-215" dirty="0">
                <a:latin typeface="Arial"/>
                <a:cs typeface="Arial"/>
              </a:rPr>
              <a:t>Elève </a:t>
            </a:r>
            <a:r>
              <a:rPr sz="3000" spc="-145" dirty="0">
                <a:latin typeface="Arial"/>
                <a:cs typeface="Arial"/>
              </a:rPr>
              <a:t>(</a:t>
            </a:r>
            <a:r>
              <a:rPr sz="2600" u="heavy" spc="-14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El_Num</a:t>
            </a:r>
            <a:r>
              <a:rPr sz="2600" spc="-145" dirty="0">
                <a:latin typeface="Arial"/>
                <a:cs typeface="Arial"/>
              </a:rPr>
              <a:t>, </a:t>
            </a:r>
            <a:r>
              <a:rPr sz="2600" spc="-150" dirty="0">
                <a:latin typeface="Arial"/>
                <a:cs typeface="Arial"/>
              </a:rPr>
              <a:t>El_Nom, </a:t>
            </a:r>
            <a:r>
              <a:rPr sz="2600" spc="-120" dirty="0">
                <a:latin typeface="Arial"/>
                <a:cs typeface="Arial"/>
              </a:rPr>
              <a:t>El_prénom, </a:t>
            </a:r>
            <a:r>
              <a:rPr sz="2600" spc="-145" dirty="0">
                <a:latin typeface="Arial"/>
                <a:cs typeface="Arial"/>
              </a:rPr>
              <a:t>El_Datenais, </a:t>
            </a:r>
            <a:r>
              <a:rPr sz="2600" spc="-140" dirty="0">
                <a:latin typeface="Arial"/>
                <a:cs typeface="Arial"/>
              </a:rPr>
              <a:t>#Et_Num,  </a:t>
            </a:r>
            <a:r>
              <a:rPr sz="2600" spc="-180" dirty="0">
                <a:latin typeface="Arial"/>
                <a:cs typeface="Arial"/>
              </a:rPr>
              <a:t>#Ex_Nom</a:t>
            </a:r>
            <a:r>
              <a:rPr sz="3000" spc="-180" dirty="0">
                <a:latin typeface="Arial"/>
                <a:cs typeface="Arial"/>
              </a:rPr>
              <a:t>)</a:t>
            </a:r>
            <a:endParaRPr sz="3000">
              <a:latin typeface="Arial"/>
              <a:cs typeface="Arial"/>
            </a:endParaRPr>
          </a:p>
          <a:p>
            <a:pPr marL="12700" marR="513080">
              <a:lnSpc>
                <a:spcPct val="100000"/>
              </a:lnSpc>
              <a:tabLst>
                <a:tab pos="2348230" algn="l"/>
              </a:tabLst>
            </a:pPr>
            <a:r>
              <a:rPr sz="3000" spc="-140" dirty="0">
                <a:latin typeface="Arial"/>
                <a:cs typeface="Arial"/>
              </a:rPr>
              <a:t>Etablissement</a:t>
            </a:r>
            <a:r>
              <a:rPr sz="3000" spc="-140" dirty="0">
                <a:latin typeface="Times New Roman"/>
                <a:cs typeface="Times New Roman"/>
              </a:rPr>
              <a:t>	</a:t>
            </a:r>
            <a:r>
              <a:rPr sz="3000" spc="-135" dirty="0">
                <a:latin typeface="Arial"/>
                <a:cs typeface="Arial"/>
              </a:rPr>
              <a:t>(</a:t>
            </a:r>
            <a:r>
              <a:rPr sz="2600" u="heavy" spc="-13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Et_Num</a:t>
            </a:r>
            <a:r>
              <a:rPr sz="2600" spc="-135" dirty="0">
                <a:latin typeface="Arial"/>
                <a:cs typeface="Arial"/>
              </a:rPr>
              <a:t>,Et_Nom, </a:t>
            </a:r>
            <a:r>
              <a:rPr sz="2600" spc="-160" dirty="0">
                <a:latin typeface="Arial"/>
                <a:cs typeface="Arial"/>
              </a:rPr>
              <a:t>Et_adresse, </a:t>
            </a:r>
            <a:r>
              <a:rPr sz="2600" spc="-105" dirty="0">
                <a:latin typeface="Arial"/>
                <a:cs typeface="Arial"/>
              </a:rPr>
              <a:t>Et_Ville</a:t>
            </a:r>
            <a:r>
              <a:rPr sz="3000" spc="-105" dirty="0">
                <a:latin typeface="Arial"/>
                <a:cs typeface="Arial"/>
              </a:rPr>
              <a:t>)  </a:t>
            </a:r>
            <a:r>
              <a:rPr sz="3000" spc="-110" dirty="0">
                <a:latin typeface="Arial"/>
                <a:cs typeface="Arial"/>
              </a:rPr>
              <a:t>DossierInscription (</a:t>
            </a:r>
            <a:r>
              <a:rPr sz="2600" u="heavy" spc="-1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NuméroDI</a:t>
            </a:r>
            <a:r>
              <a:rPr sz="2600" spc="-110" dirty="0">
                <a:latin typeface="Arial"/>
                <a:cs typeface="Arial"/>
              </a:rPr>
              <a:t>,</a:t>
            </a:r>
            <a:r>
              <a:rPr sz="2600" spc="-240" dirty="0">
                <a:latin typeface="Arial"/>
                <a:cs typeface="Arial"/>
              </a:rPr>
              <a:t> </a:t>
            </a:r>
            <a:r>
              <a:rPr sz="2600" spc="-155" dirty="0">
                <a:latin typeface="Arial"/>
                <a:cs typeface="Arial"/>
              </a:rPr>
              <a:t>#El_Num</a:t>
            </a:r>
            <a:r>
              <a:rPr sz="3000" spc="-155" dirty="0">
                <a:latin typeface="Arial"/>
                <a:cs typeface="Arial"/>
              </a:rPr>
              <a:t>)</a:t>
            </a:r>
            <a:endParaRPr sz="3000">
              <a:latin typeface="Arial"/>
              <a:cs typeface="Arial"/>
            </a:endParaRPr>
          </a:p>
          <a:p>
            <a:pPr marL="12700">
              <a:lnSpc>
                <a:spcPts val="3595"/>
              </a:lnSpc>
              <a:tabLst>
                <a:tab pos="1443355" algn="l"/>
              </a:tabLst>
            </a:pPr>
            <a:r>
              <a:rPr sz="3000" spc="-185" dirty="0">
                <a:latin typeface="Arial"/>
                <a:cs typeface="Arial"/>
              </a:rPr>
              <a:t>Epreuve</a:t>
            </a:r>
            <a:r>
              <a:rPr sz="3000" spc="-185" dirty="0">
                <a:latin typeface="Times New Roman"/>
                <a:cs typeface="Times New Roman"/>
              </a:rPr>
              <a:t>	</a:t>
            </a:r>
            <a:r>
              <a:rPr sz="3000" spc="-155" dirty="0">
                <a:latin typeface="Arial"/>
                <a:cs typeface="Arial"/>
              </a:rPr>
              <a:t>(</a:t>
            </a:r>
            <a:r>
              <a:rPr sz="2600" u="heavy" spc="-15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Ep_Nom</a:t>
            </a:r>
            <a:r>
              <a:rPr sz="2600" spc="-155" dirty="0">
                <a:latin typeface="Arial"/>
                <a:cs typeface="Arial"/>
              </a:rPr>
              <a:t>, </a:t>
            </a:r>
            <a:r>
              <a:rPr sz="2600" spc="-204" dirty="0">
                <a:latin typeface="Arial"/>
                <a:cs typeface="Arial"/>
              </a:rPr>
              <a:t>Ep_Coef,</a:t>
            </a:r>
            <a:r>
              <a:rPr sz="2600" spc="-135" dirty="0">
                <a:latin typeface="Arial"/>
                <a:cs typeface="Arial"/>
              </a:rPr>
              <a:t> </a:t>
            </a:r>
            <a:r>
              <a:rPr sz="2600" spc="-180" dirty="0">
                <a:latin typeface="Arial"/>
                <a:cs typeface="Arial"/>
              </a:rPr>
              <a:t>#Ex_Nom</a:t>
            </a:r>
            <a:r>
              <a:rPr sz="3000" spc="-180" dirty="0">
                <a:latin typeface="Arial"/>
                <a:cs typeface="Arial"/>
              </a:rPr>
              <a:t>)</a:t>
            </a:r>
            <a:endParaRPr sz="3000">
              <a:latin typeface="Arial"/>
              <a:cs typeface="Arial"/>
            </a:endParaRPr>
          </a:p>
          <a:p>
            <a:pPr marL="12700">
              <a:lnSpc>
                <a:spcPts val="3835"/>
              </a:lnSpc>
              <a:tabLst>
                <a:tab pos="1497965" algn="l"/>
              </a:tabLst>
            </a:pPr>
            <a:r>
              <a:rPr sz="3200" spc="-250" dirty="0">
                <a:latin typeface="Arial"/>
                <a:cs typeface="Arial"/>
              </a:rPr>
              <a:t>Examen</a:t>
            </a:r>
            <a:r>
              <a:rPr sz="3200" spc="-250" dirty="0">
                <a:latin typeface="Times New Roman"/>
                <a:cs typeface="Times New Roman"/>
              </a:rPr>
              <a:t>	</a:t>
            </a:r>
            <a:r>
              <a:rPr sz="2600" spc="-170" dirty="0">
                <a:latin typeface="Arial"/>
                <a:cs typeface="Arial"/>
              </a:rPr>
              <a:t>(</a:t>
            </a:r>
            <a:r>
              <a:rPr sz="2600" u="heavy" spc="-17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Ex_Nom</a:t>
            </a:r>
            <a:r>
              <a:rPr sz="3000" spc="-170" dirty="0">
                <a:latin typeface="Arial"/>
                <a:cs typeface="Arial"/>
              </a:rPr>
              <a:t>)</a:t>
            </a:r>
            <a:endParaRPr sz="3000">
              <a:latin typeface="Arial"/>
              <a:cs typeface="Arial"/>
            </a:endParaRPr>
          </a:p>
          <a:p>
            <a:pPr marL="355600" marR="1391285" indent="-342900">
              <a:lnSpc>
                <a:spcPct val="80400"/>
              </a:lnSpc>
              <a:spcBef>
                <a:spcPts val="750"/>
              </a:spcBef>
            </a:pPr>
            <a:r>
              <a:rPr sz="3200" spc="-135" dirty="0">
                <a:latin typeface="Arial"/>
                <a:cs typeface="Arial"/>
              </a:rPr>
              <a:t>Enseignant</a:t>
            </a:r>
            <a:r>
              <a:rPr sz="2600" spc="-135" dirty="0">
                <a:latin typeface="Arial"/>
                <a:cs typeface="Arial"/>
              </a:rPr>
              <a:t>(</a:t>
            </a:r>
            <a:r>
              <a:rPr sz="2600" u="heavy" spc="-13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Es_Matricule</a:t>
            </a:r>
            <a:r>
              <a:rPr sz="2600" spc="-135" dirty="0">
                <a:latin typeface="Arial"/>
                <a:cs typeface="Arial"/>
              </a:rPr>
              <a:t> </a:t>
            </a:r>
            <a:r>
              <a:rPr sz="2600" spc="-75" dirty="0">
                <a:latin typeface="Arial"/>
                <a:cs typeface="Arial"/>
              </a:rPr>
              <a:t>, </a:t>
            </a:r>
            <a:r>
              <a:rPr sz="2600" spc="-195" dirty="0">
                <a:latin typeface="Arial"/>
                <a:cs typeface="Arial"/>
              </a:rPr>
              <a:t>Es_Nom, Es_adresse,  </a:t>
            </a:r>
            <a:r>
              <a:rPr sz="2600" spc="-145" dirty="0">
                <a:latin typeface="Arial"/>
                <a:cs typeface="Arial"/>
              </a:rPr>
              <a:t>Es_ville,#</a:t>
            </a:r>
            <a:r>
              <a:rPr sz="3000" spc="-145" dirty="0">
                <a:latin typeface="Arial"/>
                <a:cs typeface="Arial"/>
              </a:rPr>
              <a:t>Et_Num)</a:t>
            </a:r>
            <a:endParaRPr sz="3000">
              <a:latin typeface="Arial"/>
              <a:cs typeface="Arial"/>
            </a:endParaRPr>
          </a:p>
          <a:p>
            <a:pPr marL="12700" marR="2750185">
              <a:lnSpc>
                <a:spcPct val="100000"/>
              </a:lnSpc>
            </a:pPr>
            <a:r>
              <a:rPr sz="3000" spc="-100" dirty="0">
                <a:latin typeface="Arial"/>
                <a:cs typeface="Arial"/>
              </a:rPr>
              <a:t>Détail </a:t>
            </a:r>
            <a:r>
              <a:rPr sz="2800" spc="-160" dirty="0">
                <a:latin typeface="Arial"/>
                <a:cs typeface="Arial"/>
              </a:rPr>
              <a:t>(#</a:t>
            </a:r>
            <a:r>
              <a:rPr sz="2800" u="heavy" spc="-16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El_Num, </a:t>
            </a:r>
            <a:r>
              <a:rPr sz="2800" u="heavy" spc="-18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#Ep_Nom</a:t>
            </a:r>
            <a:r>
              <a:rPr sz="2800" spc="-180" dirty="0">
                <a:latin typeface="Arial"/>
                <a:cs typeface="Arial"/>
              </a:rPr>
              <a:t>, </a:t>
            </a:r>
            <a:r>
              <a:rPr sz="2800" spc="-90" dirty="0">
                <a:latin typeface="Arial"/>
                <a:cs typeface="Arial"/>
              </a:rPr>
              <a:t>Note</a:t>
            </a:r>
            <a:r>
              <a:rPr sz="3000" spc="-90" dirty="0">
                <a:latin typeface="Arial"/>
                <a:cs typeface="Arial"/>
              </a:rPr>
              <a:t>)  </a:t>
            </a:r>
            <a:r>
              <a:rPr sz="3000" spc="-140" dirty="0">
                <a:latin typeface="Arial"/>
                <a:cs typeface="Arial"/>
              </a:rPr>
              <a:t>Rédiger</a:t>
            </a:r>
            <a:r>
              <a:rPr sz="2800" spc="-140" dirty="0">
                <a:latin typeface="Arial"/>
                <a:cs typeface="Arial"/>
              </a:rPr>
              <a:t>(#</a:t>
            </a:r>
            <a:r>
              <a:rPr sz="2800" u="heavy" spc="-14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Es_Matricule, </a:t>
            </a:r>
            <a:r>
              <a:rPr sz="2800" u="heavy" spc="-19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#Ep_Nom</a:t>
            </a:r>
            <a:r>
              <a:rPr sz="2800" spc="-195" dirty="0">
                <a:latin typeface="Arial"/>
                <a:cs typeface="Arial"/>
              </a:rPr>
              <a:t> </a:t>
            </a:r>
            <a:r>
              <a:rPr sz="2800" spc="-85" dirty="0">
                <a:latin typeface="Arial"/>
                <a:cs typeface="Arial"/>
              </a:rPr>
              <a:t>)  </a:t>
            </a:r>
            <a:r>
              <a:rPr sz="3200" spc="-130" dirty="0">
                <a:latin typeface="Arial"/>
                <a:cs typeface="Arial"/>
              </a:rPr>
              <a:t>Corriger </a:t>
            </a:r>
            <a:r>
              <a:rPr sz="2800" spc="-120" dirty="0">
                <a:latin typeface="Arial"/>
                <a:cs typeface="Arial"/>
              </a:rPr>
              <a:t>(#</a:t>
            </a:r>
            <a:r>
              <a:rPr sz="2800" u="heavy" spc="-12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Es_Matricule, </a:t>
            </a:r>
            <a:r>
              <a:rPr sz="2800" u="heavy" spc="-19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#Ep_Nom</a:t>
            </a:r>
            <a:r>
              <a:rPr sz="2800" spc="-235" dirty="0">
                <a:latin typeface="Arial"/>
                <a:cs typeface="Arial"/>
              </a:rPr>
              <a:t> </a:t>
            </a:r>
            <a:r>
              <a:rPr sz="3000" spc="-90" dirty="0">
                <a:latin typeface="Arial"/>
                <a:cs typeface="Arial"/>
              </a:rPr>
              <a:t>)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59568" y="427735"/>
            <a:ext cx="451612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565" dirty="0"/>
              <a:t>SUJET3 </a:t>
            </a:r>
            <a:r>
              <a:rPr sz="4000" spc="-45" dirty="0"/>
              <a:t>: </a:t>
            </a:r>
            <a:r>
              <a:rPr sz="4000" spc="-165" dirty="0"/>
              <a:t>Appel</a:t>
            </a:r>
            <a:r>
              <a:rPr sz="4000" spc="-665" dirty="0"/>
              <a:t> </a:t>
            </a:r>
            <a:r>
              <a:rPr sz="4000" spc="-70" dirty="0"/>
              <a:t>d’offre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1310017" y="1104391"/>
            <a:ext cx="8244205" cy="5621655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354965" marR="5080" indent="-342900" algn="just">
              <a:lnSpc>
                <a:spcPct val="80000"/>
              </a:lnSpc>
              <a:spcBef>
                <a:spcPts val="530"/>
              </a:spcBef>
              <a:buChar char="•"/>
              <a:tabLst>
                <a:tab pos="355600" algn="l"/>
              </a:tabLst>
            </a:pPr>
            <a:r>
              <a:rPr sz="1800" spc="-100" dirty="0">
                <a:latin typeface="Arial"/>
                <a:cs typeface="Arial"/>
              </a:rPr>
              <a:t>Quand </a:t>
            </a:r>
            <a:r>
              <a:rPr sz="1800" spc="-55" dirty="0">
                <a:latin typeface="Arial"/>
                <a:cs typeface="Arial"/>
              </a:rPr>
              <a:t>le </a:t>
            </a:r>
            <a:r>
              <a:rPr sz="1800" spc="-85" dirty="0">
                <a:latin typeface="Arial"/>
                <a:cs typeface="Arial"/>
              </a:rPr>
              <a:t>service </a:t>
            </a:r>
            <a:r>
              <a:rPr sz="1800" spc="-40" dirty="0">
                <a:latin typeface="Arial"/>
                <a:cs typeface="Arial"/>
              </a:rPr>
              <a:t>production </a:t>
            </a:r>
            <a:r>
              <a:rPr sz="1800" spc="-70" dirty="0">
                <a:latin typeface="Arial"/>
                <a:cs typeface="Arial"/>
              </a:rPr>
              <a:t>souhaite </a:t>
            </a:r>
            <a:r>
              <a:rPr sz="1800" spc="-30" dirty="0">
                <a:latin typeface="Arial"/>
                <a:cs typeface="Arial"/>
              </a:rPr>
              <a:t>trouver </a:t>
            </a:r>
            <a:r>
              <a:rPr sz="1800" spc="-60" dirty="0">
                <a:latin typeface="Arial"/>
                <a:cs typeface="Arial"/>
              </a:rPr>
              <a:t>un </a:t>
            </a:r>
            <a:r>
              <a:rPr sz="1800" b="1" spc="-135" dirty="0">
                <a:latin typeface="Arial"/>
                <a:cs typeface="Arial"/>
              </a:rPr>
              <a:t>fournisseur </a:t>
            </a:r>
            <a:r>
              <a:rPr sz="1800" spc="-35" dirty="0">
                <a:latin typeface="Arial"/>
                <a:cs typeface="Arial"/>
              </a:rPr>
              <a:t>pour </a:t>
            </a:r>
            <a:r>
              <a:rPr sz="1800" spc="-60" dirty="0">
                <a:latin typeface="Arial"/>
                <a:cs typeface="Arial"/>
              </a:rPr>
              <a:t>un </a:t>
            </a:r>
            <a:r>
              <a:rPr sz="1800" spc="-80" dirty="0">
                <a:latin typeface="Arial"/>
                <a:cs typeface="Arial"/>
              </a:rPr>
              <a:t>nouveau  </a:t>
            </a:r>
            <a:r>
              <a:rPr sz="1800" b="1" spc="-95" dirty="0">
                <a:latin typeface="Arial"/>
                <a:cs typeface="Arial"/>
              </a:rPr>
              <a:t>produit</a:t>
            </a:r>
            <a:r>
              <a:rPr sz="1800" spc="-95" dirty="0">
                <a:latin typeface="Arial"/>
                <a:cs typeface="Arial"/>
              </a:rPr>
              <a:t>, </a:t>
            </a:r>
            <a:r>
              <a:rPr sz="1800" spc="5" dirty="0">
                <a:latin typeface="Arial"/>
                <a:cs typeface="Arial"/>
              </a:rPr>
              <a:t>il </a:t>
            </a:r>
            <a:r>
              <a:rPr sz="1800" spc="-5" dirty="0">
                <a:latin typeface="Arial"/>
                <a:cs typeface="Arial"/>
              </a:rPr>
              <a:t>fait </a:t>
            </a:r>
            <a:r>
              <a:rPr sz="1800" spc="-70" dirty="0">
                <a:latin typeface="Arial"/>
                <a:cs typeface="Arial"/>
              </a:rPr>
              <a:t>une </a:t>
            </a:r>
            <a:r>
              <a:rPr sz="1800" spc="-85" dirty="0">
                <a:latin typeface="Arial"/>
                <a:cs typeface="Arial"/>
              </a:rPr>
              <a:t>demande </a:t>
            </a:r>
            <a:r>
              <a:rPr sz="1800" spc="-90" dirty="0">
                <a:latin typeface="Arial"/>
                <a:cs typeface="Arial"/>
              </a:rPr>
              <a:t>auprès </a:t>
            </a:r>
            <a:r>
              <a:rPr sz="1800" spc="-60" dirty="0">
                <a:latin typeface="Arial"/>
                <a:cs typeface="Arial"/>
              </a:rPr>
              <a:t>du </a:t>
            </a:r>
            <a:r>
              <a:rPr sz="1800" spc="-85" dirty="0">
                <a:latin typeface="Arial"/>
                <a:cs typeface="Arial"/>
              </a:rPr>
              <a:t>service </a:t>
            </a:r>
            <a:r>
              <a:rPr sz="1800" spc="-95" dirty="0">
                <a:latin typeface="Arial"/>
                <a:cs typeface="Arial"/>
              </a:rPr>
              <a:t>achats. </a:t>
            </a:r>
            <a:r>
              <a:rPr sz="1800" spc="-85" dirty="0">
                <a:latin typeface="Arial"/>
                <a:cs typeface="Arial"/>
              </a:rPr>
              <a:t>Celui-ci </a:t>
            </a:r>
            <a:r>
              <a:rPr sz="1800" spc="-90" dirty="0">
                <a:latin typeface="Arial"/>
                <a:cs typeface="Arial"/>
              </a:rPr>
              <a:t>crée </a:t>
            </a:r>
            <a:r>
              <a:rPr sz="1800" spc="-55" dirty="0">
                <a:latin typeface="Arial"/>
                <a:cs typeface="Arial"/>
              </a:rPr>
              <a:t>le </a:t>
            </a:r>
            <a:r>
              <a:rPr sz="1800" spc="-20" dirty="0">
                <a:latin typeface="Arial"/>
                <a:cs typeface="Arial"/>
              </a:rPr>
              <a:t>produit </a:t>
            </a:r>
            <a:r>
              <a:rPr sz="1800" spc="-10" dirty="0">
                <a:latin typeface="Arial"/>
                <a:cs typeface="Arial"/>
              </a:rPr>
              <a:t>et  </a:t>
            </a:r>
            <a:r>
              <a:rPr sz="1800" spc="-75" dirty="0">
                <a:latin typeface="Arial"/>
                <a:cs typeface="Arial"/>
              </a:rPr>
              <a:t>saisit </a:t>
            </a:r>
            <a:r>
              <a:rPr sz="1800" spc="-100" dirty="0">
                <a:latin typeface="Arial"/>
                <a:cs typeface="Arial"/>
              </a:rPr>
              <a:t>les </a:t>
            </a:r>
            <a:r>
              <a:rPr sz="1800" spc="-70" dirty="0">
                <a:latin typeface="Arial"/>
                <a:cs typeface="Arial"/>
              </a:rPr>
              <a:t>caractéristiques </a:t>
            </a:r>
            <a:r>
              <a:rPr sz="1800" spc="-60" dirty="0">
                <a:latin typeface="Arial"/>
                <a:cs typeface="Arial"/>
              </a:rPr>
              <a:t>du </a:t>
            </a:r>
            <a:r>
              <a:rPr sz="1800" spc="-15" dirty="0">
                <a:latin typeface="Arial"/>
                <a:cs typeface="Arial"/>
              </a:rPr>
              <a:t>produit </a:t>
            </a:r>
            <a:r>
              <a:rPr sz="1800" spc="-75" dirty="0">
                <a:latin typeface="Arial"/>
                <a:cs typeface="Arial"/>
              </a:rPr>
              <a:t>puis </a:t>
            </a:r>
            <a:r>
              <a:rPr sz="1800" spc="-120" dirty="0">
                <a:latin typeface="Arial"/>
                <a:cs typeface="Arial"/>
              </a:rPr>
              <a:t>des </a:t>
            </a:r>
            <a:r>
              <a:rPr sz="1800" spc="-70" dirty="0">
                <a:latin typeface="Arial"/>
                <a:cs typeface="Arial"/>
              </a:rPr>
              <a:t>caractéristiques </a:t>
            </a:r>
            <a:r>
              <a:rPr sz="1800" spc="-85" dirty="0">
                <a:latin typeface="Arial"/>
                <a:cs typeface="Arial"/>
              </a:rPr>
              <a:t>de </a:t>
            </a:r>
            <a:r>
              <a:rPr sz="1800" b="1" spc="-110" dirty="0">
                <a:latin typeface="Arial"/>
                <a:cs typeface="Arial"/>
              </a:rPr>
              <a:t>l’appel </a:t>
            </a:r>
            <a:r>
              <a:rPr sz="1800" b="1" spc="-120" dirty="0">
                <a:latin typeface="Arial"/>
                <a:cs typeface="Arial"/>
              </a:rPr>
              <a:t>d’offres </a:t>
            </a:r>
            <a:r>
              <a:rPr sz="1800" spc="-20" dirty="0">
                <a:latin typeface="Arial"/>
                <a:cs typeface="Arial"/>
              </a:rPr>
              <a:t>: </a:t>
            </a:r>
            <a:r>
              <a:rPr sz="1800" spc="-125" dirty="0">
                <a:latin typeface="Arial"/>
                <a:cs typeface="Arial"/>
              </a:rPr>
              <a:t>N°  </a:t>
            </a:r>
            <a:r>
              <a:rPr sz="1800" spc="-25" dirty="0">
                <a:latin typeface="Arial"/>
                <a:cs typeface="Arial"/>
              </a:rPr>
              <a:t>offre, </a:t>
            </a:r>
            <a:r>
              <a:rPr sz="1800" spc="-100" dirty="0">
                <a:latin typeface="Arial"/>
                <a:cs typeface="Arial"/>
              </a:rPr>
              <a:t>Date </a:t>
            </a:r>
            <a:r>
              <a:rPr sz="1800" spc="-25" dirty="0">
                <a:latin typeface="Arial"/>
                <a:cs typeface="Arial"/>
              </a:rPr>
              <a:t>offre, </a:t>
            </a:r>
            <a:r>
              <a:rPr sz="1800" spc="-100" dirty="0">
                <a:latin typeface="Arial"/>
                <a:cs typeface="Arial"/>
              </a:rPr>
              <a:t>Date </a:t>
            </a:r>
            <a:r>
              <a:rPr sz="1800" spc="-40" dirty="0">
                <a:latin typeface="Arial"/>
                <a:cs typeface="Arial"/>
              </a:rPr>
              <a:t>clôture </a:t>
            </a:r>
            <a:r>
              <a:rPr sz="1800" spc="-25" dirty="0">
                <a:latin typeface="Arial"/>
                <a:cs typeface="Arial"/>
              </a:rPr>
              <a:t>offre, </a:t>
            </a:r>
            <a:r>
              <a:rPr sz="1800" spc="-50" dirty="0">
                <a:latin typeface="Arial"/>
                <a:cs typeface="Arial"/>
              </a:rPr>
              <a:t>Quantité </a:t>
            </a:r>
            <a:r>
              <a:rPr sz="1800" spc="-60" dirty="0">
                <a:latin typeface="Arial"/>
                <a:cs typeface="Arial"/>
              </a:rPr>
              <a:t>du </a:t>
            </a:r>
            <a:r>
              <a:rPr sz="1800" spc="-20" dirty="0">
                <a:latin typeface="Arial"/>
                <a:cs typeface="Arial"/>
              </a:rPr>
              <a:t>produit </a:t>
            </a:r>
            <a:r>
              <a:rPr sz="1800" spc="-114" dirty="0">
                <a:latin typeface="Arial"/>
                <a:cs typeface="Arial"/>
              </a:rPr>
              <a:t>dans </a:t>
            </a:r>
            <a:r>
              <a:rPr sz="1800" spc="-25" dirty="0">
                <a:latin typeface="Arial"/>
                <a:cs typeface="Arial"/>
              </a:rPr>
              <a:t>l’offre, </a:t>
            </a:r>
            <a:r>
              <a:rPr sz="1800" spc="-125" dirty="0">
                <a:latin typeface="Arial"/>
                <a:cs typeface="Arial"/>
              </a:rPr>
              <a:t>N° </a:t>
            </a:r>
            <a:r>
              <a:rPr sz="1800" spc="-50" dirty="0">
                <a:latin typeface="Arial"/>
                <a:cs typeface="Arial"/>
              </a:rPr>
              <a:t>Produit </a:t>
            </a:r>
            <a:r>
              <a:rPr sz="1800" spc="-10" dirty="0">
                <a:latin typeface="Arial"/>
                <a:cs typeface="Arial"/>
              </a:rPr>
              <a:t>et  </a:t>
            </a:r>
            <a:r>
              <a:rPr sz="1800" spc="-60" dirty="0">
                <a:latin typeface="Arial"/>
                <a:cs typeface="Arial"/>
              </a:rPr>
              <a:t>nom du </a:t>
            </a:r>
            <a:r>
              <a:rPr sz="1800" spc="-20" dirty="0">
                <a:latin typeface="Arial"/>
                <a:cs typeface="Arial"/>
              </a:rPr>
              <a:t>produit. </a:t>
            </a:r>
            <a:r>
              <a:rPr sz="1800" spc="-114" dirty="0">
                <a:latin typeface="Arial"/>
                <a:cs typeface="Arial"/>
              </a:rPr>
              <a:t>L’appel </a:t>
            </a:r>
            <a:r>
              <a:rPr sz="1800" spc="-55" dirty="0">
                <a:latin typeface="Arial"/>
                <a:cs typeface="Arial"/>
              </a:rPr>
              <a:t>d’offres </a:t>
            </a:r>
            <a:r>
              <a:rPr sz="1800" spc="-75" dirty="0">
                <a:latin typeface="Arial"/>
                <a:cs typeface="Arial"/>
              </a:rPr>
              <a:t>est </a:t>
            </a:r>
            <a:r>
              <a:rPr sz="1800" spc="-90" dirty="0">
                <a:latin typeface="Arial"/>
                <a:cs typeface="Arial"/>
              </a:rPr>
              <a:t>lancé </a:t>
            </a:r>
            <a:r>
              <a:rPr sz="1800" spc="-70" dirty="0">
                <a:latin typeface="Arial"/>
                <a:cs typeface="Arial"/>
              </a:rPr>
              <a:t>généralement </a:t>
            </a:r>
            <a:r>
              <a:rPr sz="1800" spc="-55" dirty="0">
                <a:latin typeface="Arial"/>
                <a:cs typeface="Arial"/>
              </a:rPr>
              <a:t>par </a:t>
            </a:r>
            <a:r>
              <a:rPr sz="1800" spc="-65" dirty="0">
                <a:latin typeface="Arial"/>
                <a:cs typeface="Arial"/>
              </a:rPr>
              <a:t>voie </a:t>
            </a:r>
            <a:r>
              <a:rPr sz="1800" spc="-85" dirty="0">
                <a:latin typeface="Arial"/>
                <a:cs typeface="Arial"/>
              </a:rPr>
              <a:t>de </a:t>
            </a:r>
            <a:r>
              <a:rPr sz="1800" spc="-110" dirty="0">
                <a:latin typeface="Arial"/>
                <a:cs typeface="Arial"/>
              </a:rPr>
              <a:t>presse  </a:t>
            </a:r>
            <a:r>
              <a:rPr sz="1800" spc="-90" dirty="0">
                <a:latin typeface="Arial"/>
                <a:cs typeface="Arial"/>
              </a:rPr>
              <a:t>spécialisée.</a:t>
            </a:r>
            <a:endParaRPr sz="1800">
              <a:latin typeface="Arial"/>
              <a:cs typeface="Arial"/>
            </a:endParaRPr>
          </a:p>
          <a:p>
            <a:pPr marL="354965" marR="6350" indent="-342900" algn="just">
              <a:lnSpc>
                <a:spcPct val="80000"/>
              </a:lnSpc>
              <a:spcBef>
                <a:spcPts val="430"/>
              </a:spcBef>
              <a:buChar char="•"/>
              <a:tabLst>
                <a:tab pos="355600" algn="l"/>
              </a:tabLst>
            </a:pPr>
            <a:r>
              <a:rPr sz="1800" spc="-180" dirty="0">
                <a:latin typeface="Arial"/>
                <a:cs typeface="Arial"/>
              </a:rPr>
              <a:t>Le </a:t>
            </a:r>
            <a:r>
              <a:rPr sz="1800" spc="-90" dirty="0">
                <a:latin typeface="Arial"/>
                <a:cs typeface="Arial"/>
              </a:rPr>
              <a:t>service </a:t>
            </a:r>
            <a:r>
              <a:rPr sz="1800" spc="-80" dirty="0">
                <a:latin typeface="Arial"/>
                <a:cs typeface="Arial"/>
              </a:rPr>
              <a:t>achat </a:t>
            </a:r>
            <a:r>
              <a:rPr sz="1800" spc="-40" dirty="0">
                <a:latin typeface="Arial"/>
                <a:cs typeface="Arial"/>
              </a:rPr>
              <a:t>reçoit </a:t>
            </a:r>
            <a:r>
              <a:rPr sz="1800" spc="-80" dirty="0">
                <a:latin typeface="Arial"/>
                <a:cs typeface="Arial"/>
              </a:rPr>
              <a:t>alors </a:t>
            </a:r>
            <a:r>
              <a:rPr sz="1800" spc="-50" dirty="0">
                <a:latin typeface="Arial"/>
                <a:cs typeface="Arial"/>
              </a:rPr>
              <a:t>régulièrement </a:t>
            </a:r>
            <a:r>
              <a:rPr sz="1800" spc="-120" dirty="0">
                <a:latin typeface="Arial"/>
                <a:cs typeface="Arial"/>
              </a:rPr>
              <a:t>des </a:t>
            </a:r>
            <a:r>
              <a:rPr sz="1800" b="1" spc="-114" dirty="0">
                <a:latin typeface="Arial"/>
                <a:cs typeface="Arial"/>
              </a:rPr>
              <a:t>offres </a:t>
            </a:r>
            <a:r>
              <a:rPr sz="1800" b="1" spc="-130" dirty="0">
                <a:latin typeface="Arial"/>
                <a:cs typeface="Arial"/>
              </a:rPr>
              <a:t>fermes </a:t>
            </a:r>
            <a:r>
              <a:rPr sz="1800" spc="-85" dirty="0">
                <a:latin typeface="Arial"/>
                <a:cs typeface="Arial"/>
              </a:rPr>
              <a:t>de </a:t>
            </a:r>
            <a:r>
              <a:rPr sz="1800" spc="-75" dirty="0">
                <a:latin typeface="Arial"/>
                <a:cs typeface="Arial"/>
              </a:rPr>
              <a:t>fournisseurs. </a:t>
            </a:r>
            <a:r>
              <a:rPr sz="1800" spc="-165" dirty="0">
                <a:latin typeface="Arial"/>
                <a:cs typeface="Arial"/>
              </a:rPr>
              <a:t>Dés  </a:t>
            </a:r>
            <a:r>
              <a:rPr sz="1800" spc="-50" dirty="0">
                <a:latin typeface="Arial"/>
                <a:cs typeface="Arial"/>
              </a:rPr>
              <a:t>réception </a:t>
            </a:r>
            <a:r>
              <a:rPr sz="1800" spc="-85" dirty="0">
                <a:latin typeface="Arial"/>
                <a:cs typeface="Arial"/>
              </a:rPr>
              <a:t>de </a:t>
            </a:r>
            <a:r>
              <a:rPr sz="1800" spc="-150" dirty="0">
                <a:latin typeface="Arial"/>
                <a:cs typeface="Arial"/>
              </a:rPr>
              <a:t>ces </a:t>
            </a:r>
            <a:r>
              <a:rPr sz="1800" spc="-45" dirty="0">
                <a:latin typeface="Arial"/>
                <a:cs typeface="Arial"/>
              </a:rPr>
              <a:t>offres </a:t>
            </a:r>
            <a:r>
              <a:rPr sz="1800" spc="-100" dirty="0">
                <a:latin typeface="Arial"/>
                <a:cs typeface="Arial"/>
              </a:rPr>
              <a:t>les </a:t>
            </a:r>
            <a:r>
              <a:rPr sz="1800" spc="-70" dirty="0">
                <a:latin typeface="Arial"/>
                <a:cs typeface="Arial"/>
              </a:rPr>
              <a:t>caractéristiques </a:t>
            </a:r>
            <a:r>
              <a:rPr sz="1800" spc="-60" dirty="0">
                <a:latin typeface="Arial"/>
                <a:cs typeface="Arial"/>
              </a:rPr>
              <a:t>du fournisseur sont </a:t>
            </a:r>
            <a:r>
              <a:rPr sz="1800" spc="-120" dirty="0">
                <a:latin typeface="Arial"/>
                <a:cs typeface="Arial"/>
              </a:rPr>
              <a:t>saisies </a:t>
            </a:r>
            <a:r>
              <a:rPr sz="1800" spc="-114" dirty="0">
                <a:latin typeface="Arial"/>
                <a:cs typeface="Arial"/>
              </a:rPr>
              <a:t>dans </a:t>
            </a:r>
            <a:r>
              <a:rPr sz="1800" spc="-75" dirty="0">
                <a:latin typeface="Arial"/>
                <a:cs typeface="Arial"/>
              </a:rPr>
              <a:t>une </a:t>
            </a:r>
            <a:r>
              <a:rPr sz="1800" spc="-45" dirty="0">
                <a:latin typeface="Arial"/>
                <a:cs typeface="Arial"/>
              </a:rPr>
              <a:t>table  </a:t>
            </a:r>
            <a:r>
              <a:rPr sz="1800" spc="-60" dirty="0">
                <a:latin typeface="Arial"/>
                <a:cs typeface="Arial"/>
              </a:rPr>
              <a:t>fournisseur </a:t>
            </a:r>
            <a:r>
              <a:rPr sz="1800" spc="-95" dirty="0">
                <a:latin typeface="Arial"/>
                <a:cs typeface="Arial"/>
              </a:rPr>
              <a:t>(N°, </a:t>
            </a:r>
            <a:r>
              <a:rPr sz="1800" spc="-60" dirty="0">
                <a:latin typeface="Arial"/>
                <a:cs typeface="Arial"/>
              </a:rPr>
              <a:t>nom, </a:t>
            </a:r>
            <a:r>
              <a:rPr sz="1800" spc="-110" dirty="0">
                <a:latin typeface="Arial"/>
                <a:cs typeface="Arial"/>
              </a:rPr>
              <a:t>Adresse, </a:t>
            </a:r>
            <a:r>
              <a:rPr sz="1800" spc="-305" dirty="0">
                <a:latin typeface="Arial"/>
                <a:cs typeface="Arial"/>
              </a:rPr>
              <a:t>CP,</a:t>
            </a:r>
            <a:r>
              <a:rPr sz="1800" spc="-145" dirty="0">
                <a:latin typeface="Arial"/>
                <a:cs typeface="Arial"/>
              </a:rPr>
              <a:t> </a:t>
            </a:r>
            <a:r>
              <a:rPr sz="1800" spc="-55" dirty="0">
                <a:latin typeface="Arial"/>
                <a:cs typeface="Arial"/>
              </a:rPr>
              <a:t>Ville).</a:t>
            </a:r>
            <a:endParaRPr sz="1800">
              <a:latin typeface="Arial"/>
              <a:cs typeface="Arial"/>
            </a:endParaRPr>
          </a:p>
          <a:p>
            <a:pPr marL="354965" marR="6350" indent="-342900" algn="just">
              <a:lnSpc>
                <a:spcPct val="80000"/>
              </a:lnSpc>
              <a:spcBef>
                <a:spcPts val="434"/>
              </a:spcBef>
              <a:buChar char="•"/>
              <a:tabLst>
                <a:tab pos="355600" algn="l"/>
              </a:tabLst>
            </a:pPr>
            <a:r>
              <a:rPr sz="1800" spc="-100" dirty="0">
                <a:latin typeface="Arial"/>
                <a:cs typeface="Arial"/>
              </a:rPr>
              <a:t>Quand </a:t>
            </a:r>
            <a:r>
              <a:rPr sz="1800" spc="-70" dirty="0">
                <a:latin typeface="Arial"/>
                <a:cs typeface="Arial"/>
              </a:rPr>
              <a:t>la </a:t>
            </a:r>
            <a:r>
              <a:rPr sz="1800" spc="-65" dirty="0">
                <a:latin typeface="Arial"/>
                <a:cs typeface="Arial"/>
              </a:rPr>
              <a:t>date </a:t>
            </a:r>
            <a:r>
              <a:rPr sz="1800" spc="-85" dirty="0">
                <a:latin typeface="Arial"/>
                <a:cs typeface="Arial"/>
              </a:rPr>
              <a:t>de </a:t>
            </a:r>
            <a:r>
              <a:rPr sz="1800" spc="-40" dirty="0">
                <a:latin typeface="Arial"/>
                <a:cs typeface="Arial"/>
              </a:rPr>
              <a:t>dépouillement </a:t>
            </a:r>
            <a:r>
              <a:rPr sz="1800" spc="-85" dirty="0">
                <a:latin typeface="Arial"/>
                <a:cs typeface="Arial"/>
              </a:rPr>
              <a:t>de </a:t>
            </a:r>
            <a:r>
              <a:rPr sz="1800" spc="-65" dirty="0">
                <a:latin typeface="Arial"/>
                <a:cs typeface="Arial"/>
              </a:rPr>
              <a:t>l’appel </a:t>
            </a:r>
            <a:r>
              <a:rPr sz="1800" spc="-30" dirty="0">
                <a:latin typeface="Arial"/>
                <a:cs typeface="Arial"/>
              </a:rPr>
              <a:t>d’offre </a:t>
            </a:r>
            <a:r>
              <a:rPr sz="1800" spc="-75" dirty="0">
                <a:latin typeface="Arial"/>
                <a:cs typeface="Arial"/>
              </a:rPr>
              <a:t>est </a:t>
            </a:r>
            <a:r>
              <a:rPr sz="1800" spc="-30" dirty="0">
                <a:latin typeface="Arial"/>
                <a:cs typeface="Arial"/>
              </a:rPr>
              <a:t>atteinte, </a:t>
            </a:r>
            <a:r>
              <a:rPr sz="1800" spc="-10" dirty="0">
                <a:latin typeface="Arial"/>
                <a:cs typeface="Arial"/>
              </a:rPr>
              <a:t>et </a:t>
            </a:r>
            <a:r>
              <a:rPr sz="1800" spc="-95" dirty="0">
                <a:latin typeface="Arial"/>
                <a:cs typeface="Arial"/>
              </a:rPr>
              <a:t>si </a:t>
            </a:r>
            <a:r>
              <a:rPr sz="1800" spc="-120" dirty="0">
                <a:latin typeface="Arial"/>
                <a:cs typeface="Arial"/>
              </a:rPr>
              <a:t>des </a:t>
            </a:r>
            <a:r>
              <a:rPr sz="1800" spc="-50" dirty="0">
                <a:latin typeface="Arial"/>
                <a:cs typeface="Arial"/>
              </a:rPr>
              <a:t>offres  </a:t>
            </a:r>
            <a:r>
              <a:rPr sz="1800" spc="-75" dirty="0">
                <a:latin typeface="Arial"/>
                <a:cs typeface="Arial"/>
              </a:rPr>
              <a:t>fermes </a:t>
            </a:r>
            <a:r>
              <a:rPr sz="1800" spc="-10" dirty="0">
                <a:latin typeface="Arial"/>
                <a:cs typeface="Arial"/>
              </a:rPr>
              <a:t>ont </a:t>
            </a:r>
            <a:r>
              <a:rPr sz="1800" spc="-50" dirty="0">
                <a:latin typeface="Arial"/>
                <a:cs typeface="Arial"/>
              </a:rPr>
              <a:t>été </a:t>
            </a:r>
            <a:r>
              <a:rPr sz="1800" spc="-95" dirty="0">
                <a:latin typeface="Arial"/>
                <a:cs typeface="Arial"/>
              </a:rPr>
              <a:t>reçues, </a:t>
            </a:r>
            <a:r>
              <a:rPr sz="1800" spc="-55" dirty="0">
                <a:latin typeface="Arial"/>
                <a:cs typeface="Arial"/>
              </a:rPr>
              <a:t>le </a:t>
            </a:r>
            <a:r>
              <a:rPr sz="1800" spc="-90" dirty="0">
                <a:latin typeface="Arial"/>
                <a:cs typeface="Arial"/>
              </a:rPr>
              <a:t>service </a:t>
            </a:r>
            <a:r>
              <a:rPr sz="1800" spc="-100" dirty="0">
                <a:latin typeface="Arial"/>
                <a:cs typeface="Arial"/>
              </a:rPr>
              <a:t>achats </a:t>
            </a:r>
            <a:r>
              <a:rPr sz="1800" spc="-95" dirty="0">
                <a:latin typeface="Arial"/>
                <a:cs typeface="Arial"/>
              </a:rPr>
              <a:t>examine </a:t>
            </a:r>
            <a:r>
              <a:rPr sz="1800" spc="-150" dirty="0">
                <a:latin typeface="Arial"/>
                <a:cs typeface="Arial"/>
              </a:rPr>
              <a:t>ces</a:t>
            </a:r>
            <a:r>
              <a:rPr sz="1800" spc="-210" dirty="0">
                <a:latin typeface="Arial"/>
                <a:cs typeface="Arial"/>
              </a:rPr>
              <a:t> </a:t>
            </a:r>
            <a:r>
              <a:rPr sz="1800" spc="-45" dirty="0">
                <a:latin typeface="Arial"/>
                <a:cs typeface="Arial"/>
              </a:rPr>
              <a:t>offres.</a:t>
            </a:r>
            <a:endParaRPr sz="1800">
              <a:latin typeface="Arial"/>
              <a:cs typeface="Arial"/>
            </a:endParaRPr>
          </a:p>
          <a:p>
            <a:pPr marL="354965" marR="7620" indent="-342900" algn="just">
              <a:lnSpc>
                <a:spcPct val="80000"/>
              </a:lnSpc>
              <a:spcBef>
                <a:spcPts val="430"/>
              </a:spcBef>
              <a:buChar char="•"/>
              <a:tabLst>
                <a:tab pos="355600" algn="l"/>
              </a:tabLst>
            </a:pPr>
            <a:r>
              <a:rPr sz="1800" spc="-180" dirty="0">
                <a:latin typeface="Arial"/>
                <a:cs typeface="Arial"/>
              </a:rPr>
              <a:t>Le </a:t>
            </a:r>
            <a:r>
              <a:rPr sz="1800" spc="-90" dirty="0">
                <a:latin typeface="Arial"/>
                <a:cs typeface="Arial"/>
              </a:rPr>
              <a:t>service </a:t>
            </a:r>
            <a:r>
              <a:rPr sz="1800" spc="-100" dirty="0">
                <a:latin typeface="Arial"/>
                <a:cs typeface="Arial"/>
              </a:rPr>
              <a:t>achats </a:t>
            </a:r>
            <a:r>
              <a:rPr sz="1800" spc="-50" dirty="0">
                <a:latin typeface="Arial"/>
                <a:cs typeface="Arial"/>
              </a:rPr>
              <a:t>choisit </a:t>
            </a:r>
            <a:r>
              <a:rPr sz="1800" spc="-70" dirty="0">
                <a:latin typeface="Arial"/>
                <a:cs typeface="Arial"/>
              </a:rPr>
              <a:t>la </a:t>
            </a:r>
            <a:r>
              <a:rPr sz="1800" spc="-45" dirty="0">
                <a:latin typeface="Arial"/>
                <a:cs typeface="Arial"/>
              </a:rPr>
              <a:t>meilleure </a:t>
            </a:r>
            <a:r>
              <a:rPr sz="1800" spc="-40" dirty="0">
                <a:latin typeface="Arial"/>
                <a:cs typeface="Arial"/>
              </a:rPr>
              <a:t>proposition (qui </a:t>
            </a:r>
            <a:r>
              <a:rPr sz="1800" spc="-75" dirty="0">
                <a:latin typeface="Arial"/>
                <a:cs typeface="Arial"/>
              </a:rPr>
              <a:t>n’est </a:t>
            </a:r>
            <a:r>
              <a:rPr sz="1800" spc="-135" dirty="0">
                <a:latin typeface="Arial"/>
                <a:cs typeface="Arial"/>
              </a:rPr>
              <a:t>pas </a:t>
            </a:r>
            <a:r>
              <a:rPr sz="1800" spc="-50" dirty="0">
                <a:latin typeface="Arial"/>
                <a:cs typeface="Arial"/>
              </a:rPr>
              <a:t>forcément </a:t>
            </a:r>
            <a:r>
              <a:rPr sz="1800" spc="-70" dirty="0">
                <a:latin typeface="Arial"/>
                <a:cs typeface="Arial"/>
              </a:rPr>
              <a:t>la </a:t>
            </a:r>
            <a:r>
              <a:rPr sz="1800" spc="-75" dirty="0">
                <a:latin typeface="Arial"/>
                <a:cs typeface="Arial"/>
              </a:rPr>
              <a:t>moins  </a:t>
            </a:r>
            <a:r>
              <a:rPr sz="1800" spc="-80" dirty="0">
                <a:latin typeface="Arial"/>
                <a:cs typeface="Arial"/>
              </a:rPr>
              <a:t>chère, </a:t>
            </a:r>
            <a:r>
              <a:rPr sz="1800" spc="-90" dirty="0">
                <a:latin typeface="Arial"/>
                <a:cs typeface="Arial"/>
              </a:rPr>
              <a:t>car </a:t>
            </a:r>
            <a:r>
              <a:rPr sz="1800" spc="15" dirty="0">
                <a:latin typeface="Arial"/>
                <a:cs typeface="Arial"/>
              </a:rPr>
              <a:t>il </a:t>
            </a:r>
            <a:r>
              <a:rPr sz="1800" spc="5" dirty="0">
                <a:latin typeface="Arial"/>
                <a:cs typeface="Arial"/>
              </a:rPr>
              <a:t>tient </a:t>
            </a:r>
            <a:r>
              <a:rPr sz="1800" spc="-65" dirty="0">
                <a:latin typeface="Arial"/>
                <a:cs typeface="Arial"/>
              </a:rPr>
              <a:t>compte </a:t>
            </a:r>
            <a:r>
              <a:rPr sz="1800" spc="-114" dirty="0">
                <a:latin typeface="Arial"/>
                <a:cs typeface="Arial"/>
              </a:rPr>
              <a:t>aussi </a:t>
            </a:r>
            <a:r>
              <a:rPr sz="1800" spc="-85" dirty="0">
                <a:latin typeface="Arial"/>
                <a:cs typeface="Arial"/>
              </a:rPr>
              <a:t>de </a:t>
            </a:r>
            <a:r>
              <a:rPr sz="1800" spc="-70" dirty="0">
                <a:latin typeface="Arial"/>
                <a:cs typeface="Arial"/>
              </a:rPr>
              <a:t>la </a:t>
            </a:r>
            <a:r>
              <a:rPr sz="1800" spc="-30" dirty="0">
                <a:latin typeface="Arial"/>
                <a:cs typeface="Arial"/>
              </a:rPr>
              <a:t>réputation </a:t>
            </a:r>
            <a:r>
              <a:rPr sz="1800" spc="-60" dirty="0">
                <a:latin typeface="Arial"/>
                <a:cs typeface="Arial"/>
              </a:rPr>
              <a:t>du fournisseur) </a:t>
            </a:r>
            <a:r>
              <a:rPr sz="1800" spc="-10" dirty="0">
                <a:latin typeface="Arial"/>
                <a:cs typeface="Arial"/>
              </a:rPr>
              <a:t>et </a:t>
            </a:r>
            <a:r>
              <a:rPr sz="1800" spc="-40" dirty="0">
                <a:latin typeface="Arial"/>
                <a:cs typeface="Arial"/>
              </a:rPr>
              <a:t>informe </a:t>
            </a:r>
            <a:r>
              <a:rPr sz="1800" spc="-45" dirty="0">
                <a:latin typeface="Arial"/>
                <a:cs typeface="Arial"/>
              </a:rPr>
              <a:t>le  </a:t>
            </a:r>
            <a:r>
              <a:rPr sz="1800" spc="-40" dirty="0">
                <a:latin typeface="Arial"/>
                <a:cs typeface="Arial"/>
              </a:rPr>
              <a:t>directeur </a:t>
            </a:r>
            <a:r>
              <a:rPr sz="1800" spc="-70" dirty="0">
                <a:latin typeface="Arial"/>
                <a:cs typeface="Arial"/>
              </a:rPr>
              <a:t>d’usine </a:t>
            </a:r>
            <a:r>
              <a:rPr sz="1800" spc="-60" dirty="0">
                <a:latin typeface="Arial"/>
                <a:cs typeface="Arial"/>
              </a:rPr>
              <a:t>du fournisseur </a:t>
            </a:r>
            <a:r>
              <a:rPr sz="1800" spc="-75" dirty="0">
                <a:latin typeface="Arial"/>
                <a:cs typeface="Arial"/>
              </a:rPr>
              <a:t>choisi </a:t>
            </a:r>
            <a:r>
              <a:rPr sz="1800" spc="-45" dirty="0">
                <a:latin typeface="Arial"/>
                <a:cs typeface="Arial"/>
              </a:rPr>
              <a:t>parmi </a:t>
            </a:r>
            <a:r>
              <a:rPr sz="1800" spc="-70" dirty="0">
                <a:latin typeface="Arial"/>
                <a:cs typeface="Arial"/>
              </a:rPr>
              <a:t>la </a:t>
            </a:r>
            <a:r>
              <a:rPr sz="1800" spc="-50" dirty="0">
                <a:latin typeface="Arial"/>
                <a:cs typeface="Arial"/>
              </a:rPr>
              <a:t>liste </a:t>
            </a:r>
            <a:r>
              <a:rPr sz="1800" spc="-120" dirty="0">
                <a:latin typeface="Arial"/>
                <a:cs typeface="Arial"/>
              </a:rPr>
              <a:t>des </a:t>
            </a:r>
            <a:r>
              <a:rPr sz="1800" spc="-75" dirty="0">
                <a:latin typeface="Arial"/>
                <a:cs typeface="Arial"/>
              </a:rPr>
              <a:t>fournisseurs</a:t>
            </a:r>
            <a:r>
              <a:rPr sz="1800" spc="-265" dirty="0">
                <a:latin typeface="Arial"/>
                <a:cs typeface="Arial"/>
              </a:rPr>
              <a:t> </a:t>
            </a:r>
            <a:r>
              <a:rPr sz="1800" spc="-90" dirty="0">
                <a:latin typeface="Arial"/>
                <a:cs typeface="Arial"/>
              </a:rPr>
              <a:t>possibles.</a:t>
            </a:r>
            <a:endParaRPr sz="1800">
              <a:latin typeface="Arial"/>
              <a:cs typeface="Arial"/>
            </a:endParaRPr>
          </a:p>
          <a:p>
            <a:pPr marL="354965" marR="5715" indent="-342900" algn="just">
              <a:lnSpc>
                <a:spcPct val="80000"/>
              </a:lnSpc>
              <a:spcBef>
                <a:spcPts val="434"/>
              </a:spcBef>
              <a:buChar char="•"/>
              <a:tabLst>
                <a:tab pos="355600" algn="l"/>
              </a:tabLst>
            </a:pPr>
            <a:r>
              <a:rPr sz="1800" spc="-105" dirty="0">
                <a:latin typeface="Arial"/>
                <a:cs typeface="Arial"/>
              </a:rPr>
              <a:t>Après </a:t>
            </a:r>
            <a:r>
              <a:rPr sz="1800" spc="-95" dirty="0">
                <a:latin typeface="Arial"/>
                <a:cs typeface="Arial"/>
              </a:rPr>
              <a:t>accord </a:t>
            </a:r>
            <a:r>
              <a:rPr sz="1800" spc="-85" dirty="0">
                <a:latin typeface="Arial"/>
                <a:cs typeface="Arial"/>
              </a:rPr>
              <a:t>de </a:t>
            </a:r>
            <a:r>
              <a:rPr sz="1800" spc="-60" dirty="0">
                <a:latin typeface="Arial"/>
                <a:cs typeface="Arial"/>
              </a:rPr>
              <a:t>celui-ci </a:t>
            </a:r>
            <a:r>
              <a:rPr sz="1800" spc="-100" dirty="0">
                <a:latin typeface="Arial"/>
                <a:cs typeface="Arial"/>
              </a:rPr>
              <a:t>(dans </a:t>
            </a:r>
            <a:r>
              <a:rPr sz="1800" spc="-55" dirty="0">
                <a:latin typeface="Arial"/>
                <a:cs typeface="Arial"/>
              </a:rPr>
              <a:t>le </a:t>
            </a:r>
            <a:r>
              <a:rPr sz="1800" spc="-165" dirty="0">
                <a:latin typeface="Arial"/>
                <a:cs typeface="Arial"/>
              </a:rPr>
              <a:t>cas </a:t>
            </a:r>
            <a:r>
              <a:rPr sz="1800" spc="-50" dirty="0">
                <a:latin typeface="Arial"/>
                <a:cs typeface="Arial"/>
              </a:rPr>
              <a:t>contraire, </a:t>
            </a:r>
            <a:r>
              <a:rPr sz="1800" spc="-55" dirty="0">
                <a:latin typeface="Arial"/>
                <a:cs typeface="Arial"/>
              </a:rPr>
              <a:t>le </a:t>
            </a:r>
            <a:r>
              <a:rPr sz="1800" spc="-90" dirty="0">
                <a:latin typeface="Arial"/>
                <a:cs typeface="Arial"/>
              </a:rPr>
              <a:t>service </a:t>
            </a:r>
            <a:r>
              <a:rPr sz="1800" spc="-120" dirty="0">
                <a:latin typeface="Arial"/>
                <a:cs typeface="Arial"/>
              </a:rPr>
              <a:t>des </a:t>
            </a:r>
            <a:r>
              <a:rPr sz="1800" spc="-100" dirty="0">
                <a:latin typeface="Arial"/>
                <a:cs typeface="Arial"/>
              </a:rPr>
              <a:t>achats </a:t>
            </a:r>
            <a:r>
              <a:rPr sz="1800" spc="-5" dirty="0">
                <a:latin typeface="Arial"/>
                <a:cs typeface="Arial"/>
              </a:rPr>
              <a:t>fait </a:t>
            </a:r>
            <a:r>
              <a:rPr sz="1800" spc="-75" dirty="0">
                <a:latin typeface="Arial"/>
                <a:cs typeface="Arial"/>
              </a:rPr>
              <a:t>une </a:t>
            </a:r>
            <a:r>
              <a:rPr sz="1800" spc="-45" dirty="0">
                <a:latin typeface="Arial"/>
                <a:cs typeface="Arial"/>
              </a:rPr>
              <a:t>autre  </a:t>
            </a:r>
            <a:r>
              <a:rPr sz="1800" spc="-40" dirty="0">
                <a:latin typeface="Arial"/>
                <a:cs typeface="Arial"/>
              </a:rPr>
              <a:t>proposition </a:t>
            </a:r>
            <a:r>
              <a:rPr sz="1800" spc="-100" dirty="0">
                <a:latin typeface="Arial"/>
                <a:cs typeface="Arial"/>
              </a:rPr>
              <a:t>au </a:t>
            </a:r>
            <a:r>
              <a:rPr sz="1800" spc="-40" dirty="0">
                <a:latin typeface="Arial"/>
                <a:cs typeface="Arial"/>
              </a:rPr>
              <a:t>directeur </a:t>
            </a:r>
            <a:r>
              <a:rPr sz="1800" spc="-65" dirty="0">
                <a:latin typeface="Arial"/>
                <a:cs typeface="Arial"/>
              </a:rPr>
              <a:t>d’usine </a:t>
            </a:r>
            <a:r>
              <a:rPr sz="1800" spc="-75" dirty="0">
                <a:latin typeface="Arial"/>
                <a:cs typeface="Arial"/>
              </a:rPr>
              <a:t>que </a:t>
            </a:r>
            <a:r>
              <a:rPr sz="1800" spc="-95" dirty="0">
                <a:latin typeface="Arial"/>
                <a:cs typeface="Arial"/>
              </a:rPr>
              <a:t>nous </a:t>
            </a:r>
            <a:r>
              <a:rPr sz="1800" spc="-85" dirty="0">
                <a:latin typeface="Arial"/>
                <a:cs typeface="Arial"/>
              </a:rPr>
              <a:t>ne </a:t>
            </a:r>
            <a:r>
              <a:rPr sz="1800" spc="-40" dirty="0">
                <a:latin typeface="Arial"/>
                <a:cs typeface="Arial"/>
              </a:rPr>
              <a:t>traiterons </a:t>
            </a:r>
            <a:r>
              <a:rPr sz="1800" spc="-135" dirty="0">
                <a:latin typeface="Arial"/>
                <a:cs typeface="Arial"/>
              </a:rPr>
              <a:t>pas </a:t>
            </a:r>
            <a:r>
              <a:rPr sz="1800" spc="-114" dirty="0">
                <a:latin typeface="Arial"/>
                <a:cs typeface="Arial"/>
              </a:rPr>
              <a:t>dans </a:t>
            </a:r>
            <a:r>
              <a:rPr sz="1800" spc="-80" dirty="0">
                <a:latin typeface="Arial"/>
                <a:cs typeface="Arial"/>
              </a:rPr>
              <a:t>l’exercice), </a:t>
            </a:r>
            <a:r>
              <a:rPr sz="1800" spc="-55" dirty="0">
                <a:latin typeface="Arial"/>
                <a:cs typeface="Arial"/>
              </a:rPr>
              <a:t>le  </a:t>
            </a:r>
            <a:r>
              <a:rPr sz="1800" spc="-90" dirty="0">
                <a:latin typeface="Arial"/>
                <a:cs typeface="Arial"/>
              </a:rPr>
              <a:t>service </a:t>
            </a:r>
            <a:r>
              <a:rPr sz="1800" spc="-100" dirty="0">
                <a:latin typeface="Arial"/>
                <a:cs typeface="Arial"/>
              </a:rPr>
              <a:t>achats </a:t>
            </a:r>
            <a:r>
              <a:rPr sz="1800" spc="-35" dirty="0">
                <a:latin typeface="Arial"/>
                <a:cs typeface="Arial"/>
              </a:rPr>
              <a:t>informe </a:t>
            </a:r>
            <a:r>
              <a:rPr sz="1800" spc="-100" dirty="0">
                <a:latin typeface="Arial"/>
                <a:cs typeface="Arial"/>
              </a:rPr>
              <a:t>les </a:t>
            </a:r>
            <a:r>
              <a:rPr sz="1800" spc="-80" dirty="0">
                <a:latin typeface="Arial"/>
                <a:cs typeface="Arial"/>
              </a:rPr>
              <a:t>candidats </a:t>
            </a:r>
            <a:r>
              <a:rPr sz="1800" spc="-140" dirty="0">
                <a:latin typeface="Arial"/>
                <a:cs typeface="Arial"/>
              </a:rPr>
              <a:t>à </a:t>
            </a:r>
            <a:r>
              <a:rPr sz="1800" spc="-65" dirty="0">
                <a:latin typeface="Arial"/>
                <a:cs typeface="Arial"/>
              </a:rPr>
              <a:t>l’appel </a:t>
            </a:r>
            <a:r>
              <a:rPr sz="1800" spc="-50" dirty="0">
                <a:latin typeface="Arial"/>
                <a:cs typeface="Arial"/>
              </a:rPr>
              <a:t>d’offres </a:t>
            </a:r>
            <a:r>
              <a:rPr sz="1800" spc="-60" dirty="0">
                <a:latin typeface="Arial"/>
                <a:cs typeface="Arial"/>
              </a:rPr>
              <a:t>par </a:t>
            </a:r>
            <a:r>
              <a:rPr sz="1800" spc="-75" dirty="0">
                <a:latin typeface="Arial"/>
                <a:cs typeface="Arial"/>
              </a:rPr>
              <a:t>une </a:t>
            </a:r>
            <a:r>
              <a:rPr sz="1800" spc="-10" dirty="0">
                <a:latin typeface="Arial"/>
                <a:cs typeface="Arial"/>
              </a:rPr>
              <a:t>lettre </a:t>
            </a:r>
            <a:r>
              <a:rPr sz="1800" spc="-85" dirty="0">
                <a:latin typeface="Arial"/>
                <a:cs typeface="Arial"/>
              </a:rPr>
              <a:t>de </a:t>
            </a:r>
            <a:r>
              <a:rPr sz="1800" spc="-65" dirty="0">
                <a:latin typeface="Arial"/>
                <a:cs typeface="Arial"/>
              </a:rPr>
              <a:t>refus </a:t>
            </a:r>
            <a:r>
              <a:rPr sz="1800" spc="-60" dirty="0">
                <a:latin typeface="Arial"/>
                <a:cs typeface="Arial"/>
              </a:rPr>
              <a:t>ou par  </a:t>
            </a:r>
            <a:r>
              <a:rPr sz="1800" spc="-75" dirty="0">
                <a:latin typeface="Arial"/>
                <a:cs typeface="Arial"/>
              </a:rPr>
              <a:t>une </a:t>
            </a:r>
            <a:r>
              <a:rPr sz="1800" spc="-10" dirty="0">
                <a:latin typeface="Arial"/>
                <a:cs typeface="Arial"/>
              </a:rPr>
              <a:t>lettre </a:t>
            </a:r>
            <a:r>
              <a:rPr sz="1800" spc="-65" dirty="0">
                <a:latin typeface="Arial"/>
                <a:cs typeface="Arial"/>
              </a:rPr>
              <a:t>d’acceptation </a:t>
            </a:r>
            <a:r>
              <a:rPr sz="1800" spc="-105" dirty="0">
                <a:latin typeface="Arial"/>
                <a:cs typeface="Arial"/>
              </a:rPr>
              <a:t>accompagné </a:t>
            </a:r>
            <a:r>
              <a:rPr sz="1800" spc="-45" dirty="0">
                <a:latin typeface="Arial"/>
                <a:cs typeface="Arial"/>
              </a:rPr>
              <a:t>d’un </a:t>
            </a:r>
            <a:r>
              <a:rPr sz="1800" b="1" spc="-105" dirty="0">
                <a:latin typeface="Arial"/>
                <a:cs typeface="Arial"/>
              </a:rPr>
              <a:t>contrat </a:t>
            </a:r>
            <a:r>
              <a:rPr sz="1800" spc="-140" dirty="0">
                <a:latin typeface="Arial"/>
                <a:cs typeface="Arial"/>
              </a:rPr>
              <a:t>à </a:t>
            </a:r>
            <a:r>
              <a:rPr sz="1800" spc="-80" dirty="0">
                <a:latin typeface="Arial"/>
                <a:cs typeface="Arial"/>
              </a:rPr>
              <a:t>signer </a:t>
            </a:r>
            <a:r>
              <a:rPr sz="1800" spc="-40" dirty="0">
                <a:latin typeface="Arial"/>
                <a:cs typeface="Arial"/>
              </a:rPr>
              <a:t>pour </a:t>
            </a:r>
            <a:r>
              <a:rPr sz="1800" spc="-55" dirty="0">
                <a:latin typeface="Arial"/>
                <a:cs typeface="Arial"/>
              </a:rPr>
              <a:t>le </a:t>
            </a:r>
            <a:r>
              <a:rPr sz="1800" spc="-60" dirty="0">
                <a:latin typeface="Arial"/>
                <a:cs typeface="Arial"/>
              </a:rPr>
              <a:t>fournisseur  </a:t>
            </a:r>
            <a:r>
              <a:rPr sz="1800" spc="-75" dirty="0">
                <a:latin typeface="Arial"/>
                <a:cs typeface="Arial"/>
              </a:rPr>
              <a:t>choisi. </a:t>
            </a:r>
            <a:r>
              <a:rPr sz="1800" spc="-185" dirty="0">
                <a:latin typeface="Arial"/>
                <a:cs typeface="Arial"/>
              </a:rPr>
              <a:t>Les </a:t>
            </a:r>
            <a:r>
              <a:rPr sz="1800" spc="-65" dirty="0">
                <a:latin typeface="Arial"/>
                <a:cs typeface="Arial"/>
              </a:rPr>
              <a:t>caractéristique </a:t>
            </a:r>
            <a:r>
              <a:rPr sz="1800" spc="-60" dirty="0">
                <a:latin typeface="Arial"/>
                <a:cs typeface="Arial"/>
              </a:rPr>
              <a:t>du </a:t>
            </a:r>
            <a:r>
              <a:rPr sz="1800" spc="-35" dirty="0">
                <a:latin typeface="Arial"/>
                <a:cs typeface="Arial"/>
              </a:rPr>
              <a:t>contrat </a:t>
            </a:r>
            <a:r>
              <a:rPr sz="1800" spc="-60" dirty="0">
                <a:latin typeface="Arial"/>
                <a:cs typeface="Arial"/>
              </a:rPr>
              <a:t>sont </a:t>
            </a:r>
            <a:r>
              <a:rPr sz="1800" spc="-75" dirty="0">
                <a:latin typeface="Arial"/>
                <a:cs typeface="Arial"/>
              </a:rPr>
              <a:t>saisit </a:t>
            </a:r>
            <a:r>
              <a:rPr sz="1800" spc="-114" dirty="0">
                <a:latin typeface="Arial"/>
                <a:cs typeface="Arial"/>
              </a:rPr>
              <a:t>dans </a:t>
            </a:r>
            <a:r>
              <a:rPr sz="1800" spc="-75" dirty="0">
                <a:latin typeface="Arial"/>
                <a:cs typeface="Arial"/>
              </a:rPr>
              <a:t>une </a:t>
            </a:r>
            <a:r>
              <a:rPr sz="1800" spc="-45" dirty="0">
                <a:latin typeface="Arial"/>
                <a:cs typeface="Arial"/>
              </a:rPr>
              <a:t>table </a:t>
            </a:r>
            <a:r>
              <a:rPr sz="1800" spc="-35" dirty="0">
                <a:latin typeface="Arial"/>
                <a:cs typeface="Arial"/>
              </a:rPr>
              <a:t>contrat </a:t>
            </a:r>
            <a:r>
              <a:rPr sz="1800" spc="-60" dirty="0">
                <a:latin typeface="Arial"/>
                <a:cs typeface="Arial"/>
              </a:rPr>
              <a:t>où on </a:t>
            </a:r>
            <a:r>
              <a:rPr sz="1800" spc="-35" dirty="0">
                <a:latin typeface="Arial"/>
                <a:cs typeface="Arial"/>
              </a:rPr>
              <a:t>trouve  </a:t>
            </a:r>
            <a:r>
              <a:rPr sz="1800" spc="-55" dirty="0">
                <a:latin typeface="Arial"/>
                <a:cs typeface="Arial"/>
              </a:rPr>
              <a:t>le </a:t>
            </a:r>
            <a:r>
              <a:rPr sz="1800" spc="-70" dirty="0">
                <a:latin typeface="Arial"/>
                <a:cs typeface="Arial"/>
              </a:rPr>
              <a:t>Numéro </a:t>
            </a:r>
            <a:r>
              <a:rPr sz="1800" spc="-55" dirty="0">
                <a:latin typeface="Arial"/>
                <a:cs typeface="Arial"/>
              </a:rPr>
              <a:t>du </a:t>
            </a:r>
            <a:r>
              <a:rPr sz="1800" spc="-40" dirty="0">
                <a:latin typeface="Arial"/>
                <a:cs typeface="Arial"/>
              </a:rPr>
              <a:t>contrat, </a:t>
            </a:r>
            <a:r>
              <a:rPr sz="1800" spc="-70" dirty="0">
                <a:latin typeface="Arial"/>
                <a:cs typeface="Arial"/>
              </a:rPr>
              <a:t>la </a:t>
            </a:r>
            <a:r>
              <a:rPr sz="1800" spc="-65" dirty="0">
                <a:latin typeface="Arial"/>
                <a:cs typeface="Arial"/>
              </a:rPr>
              <a:t>date </a:t>
            </a:r>
            <a:r>
              <a:rPr sz="1800" spc="-60" dirty="0">
                <a:latin typeface="Arial"/>
                <a:cs typeface="Arial"/>
              </a:rPr>
              <a:t>du </a:t>
            </a:r>
            <a:r>
              <a:rPr sz="1800" spc="-40" dirty="0">
                <a:latin typeface="Arial"/>
                <a:cs typeface="Arial"/>
              </a:rPr>
              <a:t>contrat, </a:t>
            </a:r>
            <a:r>
              <a:rPr sz="1800" spc="-50" dirty="0">
                <a:latin typeface="Arial"/>
                <a:cs typeface="Arial"/>
              </a:rPr>
              <a:t>Quantité </a:t>
            </a:r>
            <a:r>
              <a:rPr sz="1800" spc="-90" dirty="0">
                <a:latin typeface="Arial"/>
                <a:cs typeface="Arial"/>
              </a:rPr>
              <a:t>négociée </a:t>
            </a:r>
            <a:r>
              <a:rPr sz="1800" spc="-10" dirty="0">
                <a:latin typeface="Arial"/>
                <a:cs typeface="Arial"/>
              </a:rPr>
              <a:t>et </a:t>
            </a:r>
            <a:r>
              <a:rPr sz="1800" spc="-75" dirty="0">
                <a:latin typeface="Arial"/>
                <a:cs typeface="Arial"/>
              </a:rPr>
              <a:t>une </a:t>
            </a:r>
            <a:r>
              <a:rPr sz="1800" spc="-70" dirty="0">
                <a:latin typeface="Arial"/>
                <a:cs typeface="Arial"/>
              </a:rPr>
              <a:t>signature  </a:t>
            </a:r>
            <a:r>
              <a:rPr sz="1800" spc="-65" dirty="0">
                <a:latin typeface="Arial"/>
                <a:cs typeface="Arial"/>
              </a:rPr>
              <a:t>d’acceptation </a:t>
            </a:r>
            <a:r>
              <a:rPr sz="1800" spc="-60" dirty="0">
                <a:latin typeface="Arial"/>
                <a:cs typeface="Arial"/>
              </a:rPr>
              <a:t>ou </a:t>
            </a:r>
            <a:r>
              <a:rPr sz="1800" spc="-85" dirty="0">
                <a:latin typeface="Arial"/>
                <a:cs typeface="Arial"/>
              </a:rPr>
              <a:t>de</a:t>
            </a:r>
            <a:r>
              <a:rPr sz="1800" spc="-120" dirty="0">
                <a:latin typeface="Arial"/>
                <a:cs typeface="Arial"/>
              </a:rPr>
              <a:t> </a:t>
            </a:r>
            <a:r>
              <a:rPr sz="1800" spc="-65" dirty="0">
                <a:latin typeface="Arial"/>
                <a:cs typeface="Arial"/>
              </a:rPr>
              <a:t>refus.</a:t>
            </a:r>
            <a:endParaRPr sz="1800">
              <a:latin typeface="Arial"/>
              <a:cs typeface="Arial"/>
            </a:endParaRPr>
          </a:p>
          <a:p>
            <a:pPr marL="354965" marR="7620" indent="-342900" algn="just">
              <a:lnSpc>
                <a:spcPct val="80000"/>
              </a:lnSpc>
              <a:spcBef>
                <a:spcPts val="430"/>
              </a:spcBef>
              <a:buChar char="•"/>
              <a:tabLst>
                <a:tab pos="355600" algn="l"/>
              </a:tabLst>
            </a:pPr>
            <a:r>
              <a:rPr sz="1800" spc="-180" dirty="0">
                <a:latin typeface="Arial"/>
                <a:cs typeface="Arial"/>
              </a:rPr>
              <a:t>Le </a:t>
            </a:r>
            <a:r>
              <a:rPr sz="1800" spc="-90" dirty="0">
                <a:latin typeface="Arial"/>
                <a:cs typeface="Arial"/>
              </a:rPr>
              <a:t>service </a:t>
            </a:r>
            <a:r>
              <a:rPr sz="1800" spc="-80" dirty="0">
                <a:latin typeface="Arial"/>
                <a:cs typeface="Arial"/>
              </a:rPr>
              <a:t>achat </a:t>
            </a:r>
            <a:r>
              <a:rPr sz="1800" spc="-40" dirty="0">
                <a:latin typeface="Arial"/>
                <a:cs typeface="Arial"/>
              </a:rPr>
              <a:t>informe </a:t>
            </a:r>
            <a:r>
              <a:rPr sz="1800" spc="-80" dirty="0">
                <a:latin typeface="Arial"/>
                <a:cs typeface="Arial"/>
              </a:rPr>
              <a:t>alors </a:t>
            </a:r>
            <a:r>
              <a:rPr sz="1800" spc="-55" dirty="0">
                <a:latin typeface="Arial"/>
                <a:cs typeface="Arial"/>
              </a:rPr>
              <a:t>le </a:t>
            </a:r>
            <a:r>
              <a:rPr sz="1800" spc="-90" dirty="0">
                <a:latin typeface="Arial"/>
                <a:cs typeface="Arial"/>
              </a:rPr>
              <a:t>service </a:t>
            </a:r>
            <a:r>
              <a:rPr sz="1800" spc="-40" dirty="0">
                <a:latin typeface="Arial"/>
                <a:cs typeface="Arial"/>
              </a:rPr>
              <a:t>production </a:t>
            </a:r>
            <a:r>
              <a:rPr sz="1800" spc="-60" dirty="0">
                <a:latin typeface="Arial"/>
                <a:cs typeface="Arial"/>
              </a:rPr>
              <a:t>du </a:t>
            </a:r>
            <a:r>
              <a:rPr sz="1800" spc="-75" dirty="0">
                <a:latin typeface="Arial"/>
                <a:cs typeface="Arial"/>
              </a:rPr>
              <a:t>choix </a:t>
            </a:r>
            <a:r>
              <a:rPr sz="1800" spc="-60" dirty="0">
                <a:latin typeface="Arial"/>
                <a:cs typeface="Arial"/>
              </a:rPr>
              <a:t>du </a:t>
            </a:r>
            <a:r>
              <a:rPr sz="1800" spc="-75" dirty="0">
                <a:latin typeface="Arial"/>
                <a:cs typeface="Arial"/>
              </a:rPr>
              <a:t>fournisseur. </a:t>
            </a:r>
            <a:r>
              <a:rPr sz="1800" spc="-180" dirty="0">
                <a:latin typeface="Arial"/>
                <a:cs typeface="Arial"/>
              </a:rPr>
              <a:t>Le  </a:t>
            </a:r>
            <a:r>
              <a:rPr sz="1800" spc="-20" dirty="0">
                <a:latin typeface="Arial"/>
                <a:cs typeface="Arial"/>
              </a:rPr>
              <a:t>produit </a:t>
            </a:r>
            <a:r>
              <a:rPr sz="1800" spc="-75" dirty="0">
                <a:latin typeface="Arial"/>
                <a:cs typeface="Arial"/>
              </a:rPr>
              <a:t>est </a:t>
            </a:r>
            <a:r>
              <a:rPr sz="1800" spc="-80" dirty="0">
                <a:latin typeface="Arial"/>
                <a:cs typeface="Arial"/>
              </a:rPr>
              <a:t>alors </a:t>
            </a:r>
            <a:r>
              <a:rPr sz="1800" spc="-60" dirty="0">
                <a:latin typeface="Arial"/>
                <a:cs typeface="Arial"/>
              </a:rPr>
              <a:t>disponible </a:t>
            </a:r>
            <a:r>
              <a:rPr sz="1800" spc="-140" dirty="0">
                <a:latin typeface="Arial"/>
                <a:cs typeface="Arial"/>
              </a:rPr>
              <a:t>à </a:t>
            </a:r>
            <a:r>
              <a:rPr sz="1800" spc="-65" dirty="0">
                <a:latin typeface="Arial"/>
                <a:cs typeface="Arial"/>
              </a:rPr>
              <a:t>la </a:t>
            </a:r>
            <a:r>
              <a:rPr sz="1800" spc="-85" dirty="0">
                <a:latin typeface="Arial"/>
                <a:cs typeface="Arial"/>
              </a:rPr>
              <a:t>commande. </a:t>
            </a:r>
            <a:r>
              <a:rPr sz="1800" spc="-145" dirty="0">
                <a:latin typeface="Arial"/>
                <a:cs typeface="Arial"/>
              </a:rPr>
              <a:t>Ceci </a:t>
            </a:r>
            <a:r>
              <a:rPr sz="1800" spc="-155" dirty="0">
                <a:latin typeface="Arial"/>
                <a:cs typeface="Arial"/>
              </a:rPr>
              <a:t>se </a:t>
            </a:r>
            <a:r>
              <a:rPr sz="1800" spc="-10" dirty="0">
                <a:latin typeface="Arial"/>
                <a:cs typeface="Arial"/>
              </a:rPr>
              <a:t>traduit </a:t>
            </a:r>
            <a:r>
              <a:rPr sz="1800" spc="-50" dirty="0">
                <a:latin typeface="Arial"/>
                <a:cs typeface="Arial"/>
              </a:rPr>
              <a:t>par </a:t>
            </a:r>
            <a:r>
              <a:rPr sz="1800" spc="-75" dirty="0">
                <a:latin typeface="Arial"/>
                <a:cs typeface="Arial"/>
              </a:rPr>
              <a:t>une </a:t>
            </a:r>
            <a:r>
              <a:rPr sz="1800" spc="-105" dirty="0">
                <a:latin typeface="Arial"/>
                <a:cs typeface="Arial"/>
              </a:rPr>
              <a:t>saisie </a:t>
            </a:r>
            <a:r>
              <a:rPr sz="1800" spc="-55" dirty="0">
                <a:latin typeface="Arial"/>
                <a:cs typeface="Arial"/>
              </a:rPr>
              <a:t>du </a:t>
            </a:r>
            <a:r>
              <a:rPr sz="1800" spc="-40" dirty="0">
                <a:latin typeface="Arial"/>
                <a:cs typeface="Arial"/>
              </a:rPr>
              <a:t>prix  </a:t>
            </a:r>
            <a:r>
              <a:rPr sz="1800" spc="-35" dirty="0">
                <a:latin typeface="Arial"/>
                <a:cs typeface="Arial"/>
              </a:rPr>
              <a:t>unitaire </a:t>
            </a:r>
            <a:r>
              <a:rPr sz="1800" spc="-60" dirty="0">
                <a:latin typeface="Arial"/>
                <a:cs typeface="Arial"/>
              </a:rPr>
              <a:t>du </a:t>
            </a:r>
            <a:r>
              <a:rPr sz="1800" spc="-20" dirty="0">
                <a:latin typeface="Arial"/>
                <a:cs typeface="Arial"/>
              </a:rPr>
              <a:t>produit </a:t>
            </a:r>
            <a:r>
              <a:rPr sz="1800" spc="-114" dirty="0">
                <a:latin typeface="Arial"/>
                <a:cs typeface="Arial"/>
              </a:rPr>
              <a:t>dans </a:t>
            </a:r>
            <a:r>
              <a:rPr sz="1800" spc="-70" dirty="0">
                <a:latin typeface="Arial"/>
                <a:cs typeface="Arial"/>
              </a:rPr>
              <a:t>la </a:t>
            </a:r>
            <a:r>
              <a:rPr sz="1800" spc="-45" dirty="0">
                <a:latin typeface="Arial"/>
                <a:cs typeface="Arial"/>
              </a:rPr>
              <a:t>table</a:t>
            </a:r>
            <a:r>
              <a:rPr sz="1800" spc="-204" dirty="0">
                <a:latin typeface="Arial"/>
                <a:cs typeface="Arial"/>
              </a:rPr>
              <a:t> </a:t>
            </a:r>
            <a:r>
              <a:rPr sz="1800" spc="-25" dirty="0">
                <a:latin typeface="Arial"/>
                <a:cs typeface="Arial"/>
              </a:rPr>
              <a:t>produit.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96856" y="810259"/>
            <a:ext cx="529336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620" dirty="0"/>
              <a:t>SUJET3 </a:t>
            </a:r>
            <a:r>
              <a:rPr spc="-254" dirty="0"/>
              <a:t>– </a:t>
            </a:r>
            <a:r>
              <a:rPr spc="-400" dirty="0"/>
              <a:t>MCD</a:t>
            </a:r>
            <a:r>
              <a:rPr spc="-505" dirty="0"/>
              <a:t> </a:t>
            </a:r>
            <a:r>
              <a:rPr spc="-140" dirty="0"/>
              <a:t>Solution</a:t>
            </a:r>
          </a:p>
        </p:txBody>
      </p:sp>
      <p:sp>
        <p:nvSpPr>
          <p:cNvPr id="3" name="object 3"/>
          <p:cNvSpPr/>
          <p:nvPr/>
        </p:nvSpPr>
        <p:spPr>
          <a:xfrm>
            <a:off x="2313310" y="2022348"/>
            <a:ext cx="6067044" cy="4381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741</Words>
  <Application>Microsoft Office PowerPoint</Application>
  <PresentationFormat>Personnalisé</PresentationFormat>
  <Paragraphs>43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Office Theme</vt:lpstr>
      <vt:lpstr>TD  informatique de Gestion </vt:lpstr>
      <vt:lpstr>Sujet 1: Gestion d’une PME</vt:lpstr>
      <vt:lpstr>Sujet1 MCD - Solution</vt:lpstr>
      <vt:lpstr>Sujet1 MLD Solution</vt:lpstr>
      <vt:lpstr>SUJET2 : Examens</vt:lpstr>
      <vt:lpstr>Sujet2 – MCD Solution</vt:lpstr>
      <vt:lpstr>Sujet2 MLD Solution</vt:lpstr>
      <vt:lpstr>SUJET3 : Appel d’offre</vt:lpstr>
      <vt:lpstr>SUJET3 – MCD Solution</vt:lpstr>
      <vt:lpstr>Sujet3 MLD Solution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Exercices-MCD-MLD-Solution</dc:title>
  <dc:creator>Alami Laila</dc:creator>
  <cp:keywords>()</cp:keywords>
  <cp:lastModifiedBy>Toshiba</cp:lastModifiedBy>
  <cp:revision>1</cp:revision>
  <dcterms:created xsi:type="dcterms:W3CDTF">2020-03-29T15:07:32Z</dcterms:created>
  <dcterms:modified xsi:type="dcterms:W3CDTF">2020-03-29T15:08:40Z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or">
    <vt:lpwstr>PDFCreator Version 1.4.1</vt:lpwstr>
  </property>
  <property fmtid="{D5CDD505-2E9C-101B-9397-08002B2CF9AE}" pid="3" name="LastSaved">
    <vt:filetime>2020-03-29T00:00:00Z</vt:filetime>
  </property>
</Properties>
</file>